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2" r:id="rId7"/>
    <p:sldId id="263" r:id="rId8"/>
    <p:sldId id="264" r:id="rId9"/>
    <p:sldId id="281" r:id="rId10"/>
    <p:sldId id="279" r:id="rId11"/>
    <p:sldId id="265" r:id="rId12"/>
    <p:sldId id="266" r:id="rId13"/>
    <p:sldId id="267" r:id="rId14"/>
    <p:sldId id="274" r:id="rId15"/>
    <p:sldId id="269" r:id="rId16"/>
    <p:sldId id="270" r:id="rId17"/>
    <p:sldId id="284" r:id="rId18"/>
    <p:sldId id="285" r:id="rId19"/>
    <p:sldId id="271" r:id="rId20"/>
    <p:sldId id="275" r:id="rId21"/>
    <p:sldId id="273" r:id="rId22"/>
    <p:sldId id="272" r:id="rId23"/>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16D1"/>
    <a:srgbClr val="EE859A"/>
    <a:srgbClr val="FFCCFF"/>
    <a:srgbClr val="EA647E"/>
    <a:srgbClr val="C5C5C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snapToGrid="0">
      <p:cViewPr varScale="1">
        <p:scale>
          <a:sx n="76" d="100"/>
          <a:sy n="76" d="100"/>
        </p:scale>
        <p:origin x="-420" y="-90"/>
      </p:cViewPr>
      <p:guideLst>
        <p:guide orient="horz" pos="2160"/>
        <p:guide pos="3840"/>
      </p:guideLst>
    </p:cSldViewPr>
  </p:slideViewPr>
  <p:notesTextViewPr>
    <p:cViewPr>
      <p:scale>
        <a:sx n="1" d="1"/>
        <a:sy n="1" d="1"/>
      </p:scale>
      <p:origin x="0" y="0"/>
    </p:cViewPr>
  </p:notesTextViewPr>
  <p:sorterViewPr>
    <p:cViewPr>
      <p:scale>
        <a:sx n="100" d="100"/>
        <a:sy n="100" d="100"/>
      </p:scale>
      <p:origin x="0" y="-3072"/>
    </p:cViewPr>
  </p:sorterViewPr>
  <p:notesViewPr>
    <p:cSldViewPr snapToGrid="0">
      <p:cViewPr varScale="1">
        <p:scale>
          <a:sx n="52" d="100"/>
          <a:sy n="52" d="100"/>
        </p:scale>
        <p:origin x="2688"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338DB8A-362E-4004-B146-E5A0DB9C73B1}" type="datetimeFigureOut">
              <a:rPr lang="zh-TW" altLang="en-US" smtClean="0"/>
              <a:pPr/>
              <a:t>2019/4/16</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57C0C9E-F7FA-4CAF-AB5B-C2E1A4CD8C32}" type="slidenum">
              <a:rPr lang="zh-TW" altLang="en-US" smtClean="0"/>
              <a:pPr/>
              <a:t>‹#›</a:t>
            </a:fld>
            <a:endParaRPr lang="zh-TW" altLang="en-US"/>
          </a:p>
        </p:txBody>
      </p:sp>
    </p:spTree>
    <p:extLst>
      <p:ext uri="{BB962C8B-B14F-4D97-AF65-F5344CB8AC3E}">
        <p14:creationId xmlns="" xmlns:p14="http://schemas.microsoft.com/office/powerpoint/2010/main" val="3598584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472C9B-D4A0-4478-913F-827563E5EA33}" type="datetimeFigureOut">
              <a:rPr lang="zh-TW" altLang="en-US" smtClean="0"/>
              <a:pPr/>
              <a:t>2019/4/16</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606473-CD89-4A32-BE9F-F061ECCA9195}" type="slidenum">
              <a:rPr lang="zh-TW" altLang="en-US" smtClean="0"/>
              <a:pPr/>
              <a:t>‹#›</a:t>
            </a:fld>
            <a:endParaRPr lang="zh-TW" altLang="en-US"/>
          </a:p>
        </p:txBody>
      </p:sp>
    </p:spTree>
    <p:extLst>
      <p:ext uri="{BB962C8B-B14F-4D97-AF65-F5344CB8AC3E}">
        <p14:creationId xmlns="" xmlns:p14="http://schemas.microsoft.com/office/powerpoint/2010/main" val="96561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2019/4/16</a:t>
            </a:fld>
            <a:endParaRPr lang="zh-TW" altLang="en-US"/>
          </a:p>
        </p:txBody>
      </p:sp>
      <p:sp>
        <p:nvSpPr>
          <p:cNvPr id="5" name="頁尾版面配置區 4"/>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38104655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2019/4/16</a:t>
            </a:fld>
            <a:endParaRPr lang="zh-TW" altLang="en-US"/>
          </a:p>
        </p:txBody>
      </p:sp>
      <p:sp>
        <p:nvSpPr>
          <p:cNvPr id="5" name="頁尾版面配置區 4"/>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137434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2019/4/16</a:t>
            </a:fld>
            <a:endParaRPr lang="zh-TW" altLang="en-US"/>
          </a:p>
        </p:txBody>
      </p:sp>
      <p:sp>
        <p:nvSpPr>
          <p:cNvPr id="5" name="頁尾版面配置區 4"/>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348307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1"/>
            <a:ext cx="11748655" cy="1325563"/>
          </a:xfrm>
        </p:spPr>
        <p:txBody>
          <a:bodyPr>
            <a:normAutofit/>
          </a:bodyPr>
          <a:lstStyle>
            <a:lvl1pPr algn="ctr">
              <a:defRPr sz="40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2019/4/16</a:t>
            </a:fld>
            <a:endParaRPr lang="zh-TW" altLang="en-US"/>
          </a:p>
        </p:txBody>
      </p:sp>
      <p:sp>
        <p:nvSpPr>
          <p:cNvPr id="5" name="頁尾版面配置區 4"/>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13864154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2019/4/16</a:t>
            </a:fld>
            <a:endParaRPr lang="zh-TW" altLang="en-US"/>
          </a:p>
        </p:txBody>
      </p:sp>
      <p:sp>
        <p:nvSpPr>
          <p:cNvPr id="5" name="頁尾版面配置區 4"/>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305516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2019/4/16</a:t>
            </a:fld>
            <a:endParaRPr lang="zh-TW" altLang="en-US"/>
          </a:p>
        </p:txBody>
      </p:sp>
      <p:sp>
        <p:nvSpPr>
          <p:cNvPr id="6" name="頁尾版面配置區 5"/>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158672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2019/4/16</a:t>
            </a:fld>
            <a:endParaRPr lang="zh-TW" altLang="en-US"/>
          </a:p>
        </p:txBody>
      </p:sp>
      <p:sp>
        <p:nvSpPr>
          <p:cNvPr id="8" name="頁尾版面配置區 7"/>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9" name="投影片編號版面配置區 8"/>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403372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2019/4/16</a:t>
            </a:fld>
            <a:endParaRPr lang="zh-TW" altLang="en-US"/>
          </a:p>
        </p:txBody>
      </p:sp>
      <p:sp>
        <p:nvSpPr>
          <p:cNvPr id="4" name="頁尾版面配置區 3"/>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5" name="投影片編號版面配置區 4"/>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135817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2019/4/16</a:t>
            </a:fld>
            <a:endParaRPr lang="zh-TW" altLang="en-US"/>
          </a:p>
        </p:txBody>
      </p:sp>
      <p:sp>
        <p:nvSpPr>
          <p:cNvPr id="3" name="頁尾版面配置區 2"/>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21102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2019/4/16</a:t>
            </a:fld>
            <a:endParaRPr lang="zh-TW" altLang="en-US"/>
          </a:p>
        </p:txBody>
      </p:sp>
      <p:sp>
        <p:nvSpPr>
          <p:cNvPr id="6" name="頁尾版面配置區 5"/>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323395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2019/4/16</a:t>
            </a:fld>
            <a:endParaRPr lang="zh-TW" altLang="en-US"/>
          </a:p>
        </p:txBody>
      </p:sp>
      <p:sp>
        <p:nvSpPr>
          <p:cNvPr id="6" name="頁尾版面配置區 5"/>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423576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4"/>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r="1181"/>
          <a:stretch>
            <a:fillRect/>
          </a:stretch>
        </p:blipFill>
        <p:spPr bwMode="auto">
          <a:xfrm>
            <a:off x="0" y="6222568"/>
            <a:ext cx="12192000" cy="620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pic>
        <p:nvPicPr>
          <p:cNvPr id="8" name="Picture 15" descr="A5-01輔助圖形-B類整體"/>
          <p:cNvPicPr>
            <a:picLocks noChangeAspect="1" noChangeArrowheads="1"/>
          </p:cNvPicPr>
          <p:nvPr userDrawn="1"/>
        </p:nvPicPr>
        <p:blipFill>
          <a:blip r:embed="rId14" cstate="print">
            <a:clrChange>
              <a:clrFrom>
                <a:srgbClr val="FCFFFF"/>
              </a:clrFrom>
              <a:clrTo>
                <a:srgbClr val="FCFFFF">
                  <a:alpha val="0"/>
                </a:srgbClr>
              </a:clrTo>
            </a:clrChange>
            <a:extLst>
              <a:ext uri="{28A0092B-C50C-407E-A947-70E740481C1C}">
                <a14:useLocalDpi xmlns="" xmlns:a14="http://schemas.microsoft.com/office/drawing/2010/main" val="0"/>
              </a:ext>
            </a:extLst>
          </a:blip>
          <a:srcRect/>
          <a:stretch>
            <a:fillRect/>
          </a:stretch>
        </p:blipFill>
        <p:spPr bwMode="auto">
          <a:xfrm>
            <a:off x="0" y="5876925"/>
            <a:ext cx="2016125"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770" tIns="47886" rIns="95770" bIns="47886" numCol="1" anchor="t" anchorCtr="0" compatLnSpc="1">
            <a:prstTxWarp prst="textNoShape">
              <a:avLst/>
            </a:prstTxWarp>
          </a:bodyPr>
          <a:lstStyle>
            <a:lvl1pPr defTabSz="883649">
              <a:defRPr sz="1385"/>
            </a:lvl1pPr>
          </a:lstStyle>
          <a:p>
            <a:pPr>
              <a:defRPr/>
            </a:pPr>
            <a:endParaRPr lang="en-US" altLang="zh-TW"/>
          </a:p>
        </p:txBody>
      </p:sp>
      <p:sp>
        <p:nvSpPr>
          <p:cNvPr id="10"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770" tIns="47886" rIns="95770" bIns="47886" numCol="1" anchor="t" anchorCtr="0" compatLnSpc="1">
            <a:prstTxWarp prst="textNoShape">
              <a:avLst/>
            </a:prstTxWarp>
          </a:bodyPr>
          <a:lstStyle>
            <a:lvl1pPr algn="ctr" defTabSz="883649">
              <a:defRPr sz="1385"/>
            </a:lvl1pPr>
          </a:lstStyle>
          <a:p>
            <a:pPr>
              <a:defRPr/>
            </a:pPr>
            <a:endParaRPr lang="en-US" altLang="zh-TW"/>
          </a:p>
        </p:txBody>
      </p:sp>
      <p:sp>
        <p:nvSpPr>
          <p:cNvPr id="11" name="Rectangle 6"/>
          <p:cNvSpPr>
            <a:spLocks noGrp="1" noChangeArrowheads="1"/>
          </p:cNvSpPr>
          <p:nvPr>
            <p:ph type="sldNum" sz="quarter" idx="4"/>
          </p:nvPr>
        </p:nvSpPr>
        <p:spPr bwMode="auto">
          <a:xfrm>
            <a:off x="11479929" y="6483350"/>
            <a:ext cx="571500" cy="312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770" tIns="47886" rIns="95770" bIns="47886" numCol="1" anchor="t" anchorCtr="0" compatLnSpc="1">
            <a:prstTxWarp prst="textNoShape">
              <a:avLst/>
            </a:prstTxWarp>
          </a:bodyPr>
          <a:lstStyle>
            <a:lvl1pPr algn="r" defTabSz="883649">
              <a:defRPr sz="1385"/>
            </a:lvl1pPr>
          </a:lstStyle>
          <a:p>
            <a:pPr>
              <a:defRPr/>
            </a:pPr>
            <a:fld id="{8C14F7AA-5B53-4325-84AA-52CEF6ED9D1C}" type="slidenum">
              <a:rPr lang="zh-TW" altLang="en-US"/>
              <a:pPr>
                <a:defRPr/>
              </a:pPr>
              <a:t>‹#›</a:t>
            </a:fld>
            <a:endParaRPr lang="en-US" altLang="zh-TW" dirty="0"/>
          </a:p>
        </p:txBody>
      </p:sp>
      <p:pic>
        <p:nvPicPr>
          <p:cNvPr id="12" name="Picture 12" descr="B2-05簡報內頁底圖-使用檔"/>
          <p:cNvPicPr>
            <a:picLocks noChangeAspect="1" noChangeArrowheads="1"/>
          </p:cNvPicPr>
          <p:nvPr userDrawn="1"/>
        </p:nvPicPr>
        <p:blipFill>
          <a:blip cstate="print">
            <a:extLst>
              <a:ext uri="{28A0092B-C50C-407E-A947-70E740481C1C}">
                <a14:useLocalDpi xmlns="" xmlns:a14="http://schemas.microsoft.com/office/drawing/2010/main" val="0"/>
              </a:ext>
            </a:extLst>
          </a:blip>
          <a:srcRect l="2361" t="82939" r="83855" b="4468"/>
          <a:stretch>
            <a:fillRect/>
          </a:stretch>
        </p:blipFill>
        <p:spPr bwMode="auto">
          <a:xfrm>
            <a:off x="0" y="5897563"/>
            <a:ext cx="1403350" cy="96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圖片 10"/>
          <p:cNvPicPr>
            <a:picLocks noChangeAspect="1"/>
          </p:cNvPicPr>
          <p:nvPr userDrawn="1"/>
        </p:nvPicPr>
        <p:blipFill>
          <a:blip cstate="print">
            <a:extLst>
              <a:ext uri="{28A0092B-C50C-407E-A947-70E740481C1C}">
                <a14:useLocalDpi xmlns="" xmlns:a14="http://schemas.microsoft.com/office/drawing/2010/main" val="0"/>
              </a:ext>
            </a:extLst>
          </a:blip>
          <a:srcRect/>
          <a:stretch>
            <a:fillRect/>
          </a:stretch>
        </p:blipFill>
        <p:spPr bwMode="auto">
          <a:xfrm>
            <a:off x="9880600" y="5488565"/>
            <a:ext cx="2467254" cy="1232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0607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mailto:ptsbir106@gmail.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圖片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53232" y="914400"/>
            <a:ext cx="7109256" cy="1680519"/>
          </a:xfrm>
          <a:prstGeom prst="rect">
            <a:avLst/>
          </a:prstGeom>
        </p:spPr>
      </p:pic>
      <p:grpSp>
        <p:nvGrpSpPr>
          <p:cNvPr id="3" name="群組 2"/>
          <p:cNvGrpSpPr/>
          <p:nvPr/>
        </p:nvGrpSpPr>
        <p:grpSpPr>
          <a:xfrm>
            <a:off x="1750053" y="1231296"/>
            <a:ext cx="6751638" cy="2897252"/>
            <a:chOff x="1750053" y="1231296"/>
            <a:chExt cx="6751638" cy="2897252"/>
          </a:xfrm>
        </p:grpSpPr>
        <p:pic>
          <p:nvPicPr>
            <p:cNvPr id="4" name="Picture 2" descr="White city and roads background vector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50053" y="1231296"/>
              <a:ext cx="6751638" cy="2201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5" descr="White city and roads background vector (3)_复制"/>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36319" y="2858548"/>
              <a:ext cx="2530476" cy="127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7" name="Group 16"/>
          <p:cNvGrpSpPr>
            <a:grpSpLocks/>
          </p:cNvGrpSpPr>
          <p:nvPr/>
        </p:nvGrpSpPr>
        <p:grpSpPr bwMode="auto">
          <a:xfrm>
            <a:off x="7235621" y="4719677"/>
            <a:ext cx="4560902" cy="515937"/>
            <a:chOff x="0" y="0"/>
            <a:chExt cx="9029" cy="813"/>
          </a:xfrm>
        </p:grpSpPr>
        <p:sp>
          <p:nvSpPr>
            <p:cNvPr id="8" name="Rectangle 17"/>
            <p:cNvSpPr>
              <a:spLocks noChangeArrowheads="1"/>
            </p:cNvSpPr>
            <p:nvPr/>
          </p:nvSpPr>
          <p:spPr bwMode="auto">
            <a:xfrm>
              <a:off x="1307" y="0"/>
              <a:ext cx="7722" cy="813"/>
            </a:xfrm>
            <a:prstGeom prst="rect">
              <a:avLst/>
            </a:prstGeom>
            <a:solidFill>
              <a:schemeClr val="bg1"/>
            </a:solidFill>
            <a:ln w="9525">
              <a:noFill/>
              <a:miter lim="800000"/>
              <a:headEnd/>
              <a:tailEnd/>
            </a:ln>
            <a:effectLst>
              <a:outerShdw dist="35921" dir="2700000" algn="ctr" rotWithShape="0">
                <a:schemeClr val="bg1">
                  <a:gamma/>
                  <a:shade val="60000"/>
                  <a:invGamma/>
                </a:scheme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kumimoji="0" lang="zh-TW" altLang="en-US" sz="2800" b="1" dirty="0" smtClean="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屏東縣政府城鄉發展處</a:t>
              </a:r>
            </a:p>
          </p:txBody>
        </p:sp>
        <p:sp>
          <p:nvSpPr>
            <p:cNvPr id="9" name="Rectangle 19"/>
            <p:cNvSpPr>
              <a:spLocks noChangeArrowheads="1"/>
            </p:cNvSpPr>
            <p:nvPr/>
          </p:nvSpPr>
          <p:spPr bwMode="auto">
            <a:xfrm>
              <a:off x="0" y="0"/>
              <a:ext cx="1297" cy="810"/>
            </a:xfrm>
            <a:prstGeom prst="rect">
              <a:avLst/>
            </a:prstGeom>
            <a:gradFill rotWithShape="0">
              <a:gsLst>
                <a:gs pos="0">
                  <a:srgbClr val="EAEAEA"/>
                </a:gs>
                <a:gs pos="100000">
                  <a:schemeClr val="bg1"/>
                </a:gs>
              </a:gsLst>
              <a:lin ang="18900000" scaled="1"/>
            </a:gradFill>
            <a:ln>
              <a:noFill/>
            </a:ln>
            <a:effectLst>
              <a:outerShdw dist="35921" dir="2700000" algn="ctr" rotWithShape="0">
                <a:srgbClr val="8C8C8C"/>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ea typeface="SimSun" panose="02010600030101010101" pitchFamily="2" charset="-122"/>
              </a:endParaRPr>
            </a:p>
          </p:txBody>
        </p:sp>
        <p:sp>
          <p:nvSpPr>
            <p:cNvPr id="10" name="AutoShape 20"/>
            <p:cNvSpPr>
              <a:spLocks noChangeArrowheads="1"/>
            </p:cNvSpPr>
            <p:nvPr/>
          </p:nvSpPr>
          <p:spPr bwMode="auto">
            <a:xfrm>
              <a:off x="391" y="68"/>
              <a:ext cx="680" cy="743"/>
            </a:xfrm>
            <a:prstGeom prst="rightArrow">
              <a:avLst>
                <a:gd name="adj1" fmla="val 50000"/>
                <a:gd name="adj2" fmla="val 25000"/>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eaLnBrk="1" hangingPunct="1">
                <a:defRPr/>
              </a:pPr>
              <a:endParaRPr kumimoji="0" lang="zh-TW" altLang="en-US">
                <a:ea typeface="SimSun" pitchFamily="2" charset="-122"/>
              </a:endParaRPr>
            </a:p>
          </p:txBody>
        </p:sp>
      </p:grpSp>
      <p:sp>
        <p:nvSpPr>
          <p:cNvPr id="2" name="文字方塊 1"/>
          <p:cNvSpPr txBox="1"/>
          <p:nvPr/>
        </p:nvSpPr>
        <p:spPr>
          <a:xfrm>
            <a:off x="7770400" y="5746876"/>
            <a:ext cx="1586541" cy="584775"/>
          </a:xfrm>
          <a:prstGeom prst="rect">
            <a:avLst/>
          </a:prstGeom>
          <a:noFill/>
        </p:spPr>
        <p:txBody>
          <a:bodyPr wrap="square" rtlCol="0">
            <a:spAutoFit/>
          </a:bodyPr>
          <a:lstStyle/>
          <a:p>
            <a:pPr algn="dist"/>
            <a:r>
              <a:rPr lang="en-US" altLang="zh-TW" sz="3200" b="1" dirty="0" smtClean="0">
                <a:solidFill>
                  <a:srgbClr val="C00000"/>
                </a:solidFill>
                <a:effectLst>
                  <a:outerShdw blurRad="38100" dist="38100" dir="2700000" algn="tl">
                    <a:srgbClr val="000000">
                      <a:alpha val="43137"/>
                    </a:srgbClr>
                  </a:outerShdw>
                </a:effectLst>
                <a:latin typeface="Brush Script MT" panose="03060802040406070304" pitchFamily="66" charset="0"/>
              </a:rPr>
              <a:t>108.4.30</a:t>
            </a:r>
            <a:endParaRPr lang="zh-TW" altLang="en-US" sz="3200" b="1" dirty="0">
              <a:solidFill>
                <a:srgbClr val="C00000"/>
              </a:solidFill>
              <a:effectLst>
                <a:outerShdw blurRad="38100" dist="38100" dir="2700000" algn="tl">
                  <a:srgbClr val="000000">
                    <a:alpha val="43137"/>
                  </a:srgbClr>
                </a:outerShdw>
              </a:effectLst>
              <a:latin typeface="Brush Script MT" panose="03060802040406070304" pitchFamily="66" charset="0"/>
            </a:endParaRPr>
          </a:p>
        </p:txBody>
      </p:sp>
      <p:sp>
        <p:nvSpPr>
          <p:cNvPr id="5" name="AutoShape 3"/>
          <p:cNvSpPr>
            <a:spLocks noChangeArrowheads="1"/>
          </p:cNvSpPr>
          <p:nvPr/>
        </p:nvSpPr>
        <p:spPr bwMode="auto">
          <a:xfrm>
            <a:off x="660677" y="3356054"/>
            <a:ext cx="11135846" cy="1255800"/>
          </a:xfrm>
          <a:prstGeom prst="flowChartProcess">
            <a:avLst/>
          </a:prstGeom>
          <a:solidFill>
            <a:schemeClr val="bg1"/>
          </a:solidFill>
          <a:ln w="9525">
            <a:noFill/>
            <a:miter lim="800000"/>
            <a:headEnd/>
            <a:tailEnd/>
          </a:ln>
          <a:effectLst>
            <a:outerShdw dist="35921" dir="2700000" algn="ctr" rotWithShape="0">
              <a:schemeClr val="bg1">
                <a:gamma/>
                <a:shade val="60000"/>
                <a:invGamma/>
              </a:scheme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r>
              <a:rPr lang="zh-TW" altLang="en-US" sz="4400" b="1" dirty="0" smtClean="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屏東縣</a:t>
            </a:r>
            <a:r>
              <a:rPr lang="en-US" altLang="zh-TW" sz="4400" b="1" dirty="0" smtClean="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4400" b="1" dirty="0" smtClean="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年度地方產業創新研發推動計畫</a:t>
            </a:r>
            <a:endParaRPr lang="en-US" altLang="zh-TW" sz="4400" b="1" dirty="0" smtClean="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eaLnBrk="1" hangingPunct="1">
              <a:defRPr/>
            </a:pPr>
            <a:r>
              <a:rPr kumimoji="0" lang="zh-TW" altLang="en-US" sz="4400" b="1" dirty="0" smtClean="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說明</a:t>
            </a:r>
            <a:r>
              <a:rPr kumimoji="0" lang="zh-TW" altLang="en-US" sz="44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會</a:t>
            </a:r>
            <a:endParaRPr kumimoji="0" lang="zh-TW" altLang="en-US" sz="4400" b="1" dirty="0" smtClean="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1" name="圖片 10" descr="611182044453.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00637" y="259810"/>
            <a:ext cx="2590800" cy="1074420"/>
          </a:xfrm>
          <a:prstGeom prst="rect">
            <a:avLst/>
          </a:prstGeom>
        </p:spPr>
      </p:pic>
    </p:spTree>
    <p:extLst>
      <p:ext uri="{BB962C8B-B14F-4D97-AF65-F5344CB8AC3E}">
        <p14:creationId xmlns="" xmlns:p14="http://schemas.microsoft.com/office/powerpoint/2010/main" val="43715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三、計畫期程及編列原則</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二</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 xmlns:p14="http://schemas.microsoft.com/office/powerpoint/2010/main" val="4291519200"/>
              </p:ext>
            </p:extLst>
          </p:nvPr>
        </p:nvGraphicFramePr>
        <p:xfrm>
          <a:off x="387177" y="1622855"/>
          <a:ext cx="11475308" cy="4975813"/>
        </p:xfrm>
        <a:graphic>
          <a:graphicData uri="http://schemas.openxmlformats.org/drawingml/2006/table">
            <a:tbl>
              <a:tblPr firstRow="1" firstCol="1" bandRow="1">
                <a:tableStyleId>{7DF18680-E054-41AD-8BC1-D1AEF772440D}</a:tableStyleId>
              </a:tblPr>
              <a:tblGrid>
                <a:gridCol w="1375720"/>
                <a:gridCol w="2535442"/>
                <a:gridCol w="7564146"/>
              </a:tblGrid>
              <a:tr h="441913">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會計科目</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科目說明</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spc="-30" dirty="0">
                          <a:effectLst/>
                          <a:latin typeface="標楷體" panose="03000509000000000000" pitchFamily="65" charset="-120"/>
                          <a:ea typeface="標楷體" panose="03000509000000000000" pitchFamily="65" charset="-120"/>
                        </a:rPr>
                        <a:t>編 列 原 則 及 注 意 事 項</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r>
              <a:tr h="4286605">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人事費</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l">
                        <a:lnSpc>
                          <a:spcPts val="2000"/>
                        </a:lnSpc>
                        <a:spcAft>
                          <a:spcPts val="0"/>
                        </a:spcAft>
                      </a:pPr>
                      <a:r>
                        <a:rPr lang="en-US" altLang="zh-TW" sz="1800" kern="100" dirty="0" smtClean="0">
                          <a:effectLst/>
                          <a:latin typeface="標楷體" panose="03000509000000000000" pitchFamily="65" charset="-120"/>
                          <a:ea typeface="標楷體" panose="03000509000000000000" pitchFamily="65" charset="-120"/>
                        </a:rPr>
                        <a:t>1.</a:t>
                      </a:r>
                      <a:r>
                        <a:rPr lang="zh-TW" altLang="en-US" sz="1800" kern="100" dirty="0" smtClean="0">
                          <a:effectLst/>
                          <a:latin typeface="標楷體" panose="03000509000000000000" pitchFamily="65" charset="-120"/>
                          <a:ea typeface="標楷體" panose="03000509000000000000" pitchFamily="65" charset="-120"/>
                        </a:rPr>
                        <a:t>正式員工之薪資，但不含退休金、退職金、資遣費、勞保費、健保費等公司相對提列之項目。</a:t>
                      </a:r>
                    </a:p>
                    <a:p>
                      <a:pPr algn="l">
                        <a:lnSpc>
                          <a:spcPts val="2000"/>
                        </a:lnSpc>
                        <a:spcAft>
                          <a:spcPts val="0"/>
                        </a:spcAft>
                      </a:pPr>
                      <a:r>
                        <a:rPr lang="en-US" altLang="zh-TW" sz="1800" kern="100" dirty="0" smtClean="0">
                          <a:effectLst/>
                          <a:latin typeface="標楷體" panose="03000509000000000000" pitchFamily="65" charset="-120"/>
                          <a:ea typeface="標楷體" panose="03000509000000000000" pitchFamily="65" charset="-120"/>
                        </a:rPr>
                        <a:t>2.</a:t>
                      </a:r>
                      <a:r>
                        <a:rPr lang="zh-TW" altLang="en-US" sz="1800" kern="100" dirty="0" smtClean="0">
                          <a:effectLst/>
                          <a:latin typeface="標楷體" panose="03000509000000000000" pitchFamily="65" charset="-120"/>
                          <a:ea typeface="標楷體" panose="03000509000000000000" pitchFamily="65" charset="-120"/>
                        </a:rPr>
                        <a:t>所稱月薪僅包含本薪、職務加給、技術津貼、主管加給、伙食津貼及固定交通津貼支付給研發人員之薪資。</a:t>
                      </a:r>
                    </a:p>
                    <a:p>
                      <a:pPr algn="l">
                        <a:lnSpc>
                          <a:spcPts val="2000"/>
                        </a:lnSpc>
                        <a:spcAft>
                          <a:spcPts val="0"/>
                        </a:spcAft>
                      </a:pPr>
                      <a:endParaRPr lang="zh-TW" altLang="en-US" sz="1800" kern="100" dirty="0">
                        <a:effectLst/>
                        <a:latin typeface="標楷體" panose="03000509000000000000" pitchFamily="65" charset="-120"/>
                        <a:ea typeface="標楷體" panose="03000509000000000000" pitchFamily="65" charset="-120"/>
                      </a:endParaRPr>
                    </a:p>
                  </a:txBody>
                  <a:tcPr marL="31380" marR="31380" marT="0" marB="0" anchor="ctr"/>
                </a:tc>
                <a:tc>
                  <a:txBody>
                    <a:bodyPr/>
                    <a:lstStyle/>
                    <a:p>
                      <a:pPr marL="0" lvl="0" indent="0" algn="just">
                        <a:lnSpc>
                          <a:spcPts val="2050"/>
                        </a:lnSpc>
                        <a:spcAft>
                          <a:spcPts val="0"/>
                        </a:spcAft>
                        <a:buFont typeface="標楷體" panose="03000509000000000000" pitchFamily="65" charset="-120"/>
                        <a:buNone/>
                      </a:pPr>
                      <a:r>
                        <a:rPr lang="zh-TW" altLang="en-US" sz="1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kern="100" dirty="0" smtClean="0">
                          <a:solidFill>
                            <a:schemeClr val="tx1"/>
                          </a:solidFill>
                          <a:effectLst/>
                          <a:latin typeface="標楷體" panose="03000509000000000000" pitchFamily="65" charset="-120"/>
                          <a:ea typeface="標楷體" panose="03000509000000000000" pitchFamily="65" charset="-120"/>
                        </a:rPr>
                        <a:t>1</a:t>
                      </a:r>
                      <a:r>
                        <a:rPr lang="zh-TW" altLang="en-US" sz="1800" b="1"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本表所列計畫專職研究人員須為公司執行本計劃之</a:t>
                      </a:r>
                      <a:r>
                        <a:rPr lang="zh-TW" altLang="en-US" sz="1800" b="1" u="sng" kern="100" dirty="0" smtClean="0">
                          <a:solidFill>
                            <a:srgbClr val="FF0000"/>
                          </a:solidFill>
                          <a:effectLst/>
                          <a:latin typeface="標楷體" panose="03000509000000000000" pitchFamily="65" charset="-120"/>
                          <a:ea typeface="標楷體" panose="03000509000000000000" pitchFamily="65" charset="-120"/>
                        </a:rPr>
                        <a:t>正式員工</a:t>
                      </a:r>
                      <a:r>
                        <a:rPr lang="en-US" altLang="zh-TW" sz="1800" b="1"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kern="100" dirty="0" smtClean="0">
                          <a:solidFill>
                            <a:schemeClr val="tx1"/>
                          </a:solidFill>
                          <a:effectLst/>
                          <a:latin typeface="標楷體" panose="03000509000000000000" pitchFamily="65" charset="-120"/>
                          <a:ea typeface="標楷體" panose="03000509000000000000" pitchFamily="65" charset="-120"/>
                        </a:rPr>
                        <a:t>具有該公司勞保身份者檢附勞工保險卡</a:t>
                      </a:r>
                      <a:r>
                        <a:rPr lang="en-US" altLang="zh-TW" sz="1800" b="1"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kern="100" dirty="0" smtClean="0">
                          <a:solidFill>
                            <a:schemeClr val="tx1"/>
                          </a:solidFill>
                          <a:effectLst/>
                          <a:latin typeface="標楷體" panose="03000509000000000000" pitchFamily="65" charset="-120"/>
                          <a:ea typeface="標楷體" panose="03000509000000000000" pitchFamily="65" charset="-120"/>
                        </a:rPr>
                        <a:t>，未具參加勞工保險投保資格者</a:t>
                      </a:r>
                      <a:r>
                        <a:rPr lang="en-US" altLang="zh-TW" sz="1800" b="1"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kern="100" dirty="0" smtClean="0">
                          <a:solidFill>
                            <a:schemeClr val="tx1"/>
                          </a:solidFill>
                          <a:effectLst/>
                          <a:latin typeface="標楷體" panose="03000509000000000000" pitchFamily="65" charset="-120"/>
                          <a:ea typeface="標楷體" panose="03000509000000000000" pitchFamily="65" charset="-120"/>
                        </a:rPr>
                        <a:t>如年滿</a:t>
                      </a:r>
                      <a:r>
                        <a:rPr lang="en-US" altLang="zh-TW" sz="1800" b="1" kern="100" dirty="0" smtClean="0">
                          <a:solidFill>
                            <a:schemeClr val="tx1"/>
                          </a:solidFill>
                          <a:effectLst/>
                          <a:latin typeface="標楷體" panose="03000509000000000000" pitchFamily="65" charset="-120"/>
                          <a:ea typeface="標楷體" panose="03000509000000000000" pitchFamily="65" charset="-120"/>
                        </a:rPr>
                        <a:t>60</a:t>
                      </a:r>
                      <a:r>
                        <a:rPr lang="zh-TW" altLang="en-US" sz="1800" b="1" kern="100" dirty="0" smtClean="0">
                          <a:solidFill>
                            <a:schemeClr val="tx1"/>
                          </a:solidFill>
                          <a:effectLst/>
                          <a:latin typeface="標楷體" panose="03000509000000000000" pitchFamily="65" charset="-120"/>
                          <a:ea typeface="標楷體" panose="03000509000000000000" pitchFamily="65" charset="-120"/>
                        </a:rPr>
                        <a:t>歲以上</a:t>
                      </a:r>
                      <a:r>
                        <a:rPr lang="en-US" altLang="zh-TW" sz="1800" b="1"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kern="100" dirty="0" smtClean="0">
                          <a:solidFill>
                            <a:schemeClr val="tx1"/>
                          </a:solidFill>
                          <a:effectLst/>
                          <a:latin typeface="標楷體" panose="03000509000000000000" pitchFamily="65" charset="-120"/>
                          <a:ea typeface="標楷體" panose="03000509000000000000" pitchFamily="65" charset="-120"/>
                        </a:rPr>
                        <a:t>，請檢附證明文件（薪資證明單）。</a:t>
                      </a:r>
                    </a:p>
                    <a:p>
                      <a:pPr marL="0" lvl="0" indent="0" algn="just">
                        <a:lnSpc>
                          <a:spcPts val="2050"/>
                        </a:lnSpc>
                        <a:spcAft>
                          <a:spcPts val="0"/>
                        </a:spcAft>
                        <a:buFont typeface="標楷體" panose="03000509000000000000" pitchFamily="65" charset="-120"/>
                        <a:buNone/>
                      </a:pPr>
                      <a:r>
                        <a:rPr lang="zh-TW" altLang="en-US" sz="1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kern="100" dirty="0" smtClean="0">
                          <a:solidFill>
                            <a:schemeClr val="tx1"/>
                          </a:solidFill>
                          <a:effectLst/>
                          <a:latin typeface="標楷體" panose="03000509000000000000" pitchFamily="65" charset="-120"/>
                          <a:ea typeface="標楷體" panose="03000509000000000000" pitchFamily="65" charset="-120"/>
                        </a:rPr>
                        <a:t>2</a:t>
                      </a:r>
                      <a:r>
                        <a:rPr lang="zh-TW" altLang="en-US" sz="1800" b="1" kern="100" dirty="0" smtClean="0">
                          <a:solidFill>
                            <a:schemeClr val="tx1"/>
                          </a:solidFill>
                          <a:effectLst/>
                          <a:latin typeface="標楷體" panose="03000509000000000000" pitchFamily="65" charset="-120"/>
                          <a:ea typeface="標楷體" panose="03000509000000000000" pitchFamily="65" charset="-120"/>
                        </a:rPr>
                        <a:t>：平均月薪之編列請依「投保薪資」之薪資填寫，並檢附「投保薪資」證明。</a:t>
                      </a:r>
                    </a:p>
                    <a:p>
                      <a:pPr marL="0" lvl="0" indent="0" algn="just">
                        <a:lnSpc>
                          <a:spcPts val="2050"/>
                        </a:lnSpc>
                        <a:spcAft>
                          <a:spcPts val="0"/>
                        </a:spcAft>
                        <a:buFont typeface="標楷體" panose="03000509000000000000" pitchFamily="65" charset="-120"/>
                        <a:buNone/>
                      </a:pPr>
                      <a:r>
                        <a:rPr lang="zh-TW" altLang="en-US" sz="1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kern="100" dirty="0" smtClean="0">
                          <a:solidFill>
                            <a:schemeClr val="tx1"/>
                          </a:solidFill>
                          <a:effectLst/>
                          <a:latin typeface="標楷體" panose="03000509000000000000" pitchFamily="65" charset="-120"/>
                          <a:ea typeface="標楷體" panose="03000509000000000000" pitchFamily="65" charset="-120"/>
                        </a:rPr>
                        <a:t>3</a:t>
                      </a:r>
                      <a:r>
                        <a:rPr lang="zh-TW" altLang="en-US" sz="1800" b="1" kern="100" dirty="0" smtClean="0">
                          <a:solidFill>
                            <a:schemeClr val="tx1"/>
                          </a:solidFill>
                          <a:effectLst/>
                          <a:latin typeface="標楷體" panose="03000509000000000000" pitchFamily="65" charset="-120"/>
                          <a:ea typeface="標楷體" panose="03000509000000000000" pitchFamily="65" charset="-120"/>
                        </a:rPr>
                        <a:t>：計畫專職研究人員不得為臨時或兼職人員，惟可表列計畫執行之待聘人員薪資。</a:t>
                      </a:r>
                      <a:endParaRPr lang="en-US" altLang="zh-TW" sz="1800" b="1" kern="100" dirty="0" smtClean="0">
                        <a:solidFill>
                          <a:schemeClr val="tx1"/>
                        </a:solidFill>
                        <a:effectLst/>
                        <a:latin typeface="標楷體" panose="03000509000000000000" pitchFamily="65" charset="-120"/>
                        <a:ea typeface="標楷體" panose="03000509000000000000" pitchFamily="65" charset="-120"/>
                      </a:endParaRPr>
                    </a:p>
                    <a:p>
                      <a:pPr marL="0" lvl="0" indent="0" algn="just">
                        <a:lnSpc>
                          <a:spcPts val="2050"/>
                        </a:lnSpc>
                        <a:spcAft>
                          <a:spcPts val="0"/>
                        </a:spcAft>
                        <a:buFont typeface="標楷體" panose="03000509000000000000" pitchFamily="65" charset="-120"/>
                        <a:buNone/>
                      </a:pP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u="sng" kern="100" dirty="0" smtClean="0">
                          <a:solidFill>
                            <a:schemeClr val="tx1"/>
                          </a:solidFill>
                          <a:effectLst/>
                          <a:latin typeface="標楷體" panose="03000509000000000000" pitchFamily="65" charset="-120"/>
                          <a:ea typeface="標楷體" panose="03000509000000000000" pitchFamily="65" charset="-120"/>
                        </a:rPr>
                        <a:t>4</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：待聘人員之人月數不得超過計畫總研發人月數之</a:t>
                      </a:r>
                      <a:r>
                        <a:rPr lang="en-US" altLang="zh-TW" sz="1800" b="1" u="sng" kern="100" dirty="0" smtClean="0">
                          <a:solidFill>
                            <a:srgbClr val="FF0000"/>
                          </a:solidFill>
                          <a:effectLst/>
                          <a:latin typeface="標楷體" panose="03000509000000000000" pitchFamily="65" charset="-120"/>
                          <a:ea typeface="標楷體" panose="03000509000000000000" pitchFamily="65" charset="-120"/>
                        </a:rPr>
                        <a:t>30%</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，經營階 層主管級人員</a:t>
                      </a:r>
                      <a:r>
                        <a:rPr lang="en-US" altLang="zh-TW" sz="1800" b="1" u="sng"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如總經理、董事長</a:t>
                      </a:r>
                      <a:r>
                        <a:rPr lang="en-US" altLang="zh-TW" sz="1800" b="1" u="sng"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參與年度計畫人月應以不超 過每年</a:t>
                      </a:r>
                      <a:r>
                        <a:rPr lang="en-US" altLang="zh-TW" sz="1800" b="1" u="sng" kern="100" dirty="0" smtClean="0">
                          <a:solidFill>
                            <a:srgbClr val="FF0000"/>
                          </a:solidFill>
                          <a:effectLst/>
                          <a:latin typeface="標楷體" panose="03000509000000000000" pitchFamily="65" charset="-120"/>
                          <a:ea typeface="標楷體" panose="03000509000000000000" pitchFamily="65" charset="-120"/>
                        </a:rPr>
                        <a:t>4</a:t>
                      </a:r>
                      <a:r>
                        <a:rPr lang="zh-TW" altLang="en-US" sz="1800" b="1" u="sng" kern="100" dirty="0" smtClean="0">
                          <a:solidFill>
                            <a:srgbClr val="FF0000"/>
                          </a:solidFill>
                          <a:effectLst/>
                          <a:latin typeface="標楷體" panose="03000509000000000000" pitchFamily="65" charset="-120"/>
                          <a:ea typeface="標楷體" panose="03000509000000000000" pitchFamily="65" charset="-120"/>
                        </a:rPr>
                        <a:t>人月</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為宜。</a:t>
                      </a:r>
                      <a:endParaRPr lang="en-US" altLang="zh-TW" sz="1800" b="1" u="sng" kern="100" dirty="0" smtClean="0">
                        <a:solidFill>
                          <a:schemeClr val="tx1"/>
                        </a:solidFill>
                        <a:effectLst/>
                        <a:latin typeface="標楷體" panose="03000509000000000000" pitchFamily="65" charset="-120"/>
                        <a:ea typeface="標楷體" panose="03000509000000000000" pitchFamily="65" charset="-120"/>
                      </a:endParaRPr>
                    </a:p>
                    <a:p>
                      <a:pPr marL="0" lvl="0" indent="0" algn="just">
                        <a:lnSpc>
                          <a:spcPts val="2050"/>
                        </a:lnSpc>
                        <a:spcAft>
                          <a:spcPts val="0"/>
                        </a:spcAft>
                        <a:buFont typeface="標楷體" panose="03000509000000000000" pitchFamily="65" charset="-120"/>
                        <a:buNone/>
                      </a:pPr>
                      <a:r>
                        <a:rPr lang="zh-TW" altLang="en-US" sz="1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kern="100" dirty="0" smtClean="0">
                          <a:solidFill>
                            <a:schemeClr val="tx1"/>
                          </a:solidFill>
                          <a:effectLst/>
                          <a:latin typeface="標楷體" panose="03000509000000000000" pitchFamily="65" charset="-120"/>
                          <a:ea typeface="標楷體" panose="03000509000000000000" pitchFamily="65" charset="-120"/>
                        </a:rPr>
                        <a:t>5</a:t>
                      </a:r>
                      <a:r>
                        <a:rPr lang="zh-TW" altLang="en-US" sz="1800" b="1" kern="100" dirty="0" smtClean="0">
                          <a:solidFill>
                            <a:schemeClr val="tx1"/>
                          </a:solidFill>
                          <a:effectLst/>
                          <a:latin typeface="標楷體" panose="03000509000000000000" pitchFamily="65" charset="-120"/>
                          <a:ea typeface="標楷體" panose="03000509000000000000" pitchFamily="65" charset="-120"/>
                        </a:rPr>
                        <a:t>：顧問係指公司外之專家或學者，其中顧問之聘用應以審查委員會審查核准者為限。</a:t>
                      </a:r>
                    </a:p>
                    <a:p>
                      <a:pPr marL="0" lvl="0" indent="0" algn="just">
                        <a:lnSpc>
                          <a:spcPts val="2050"/>
                        </a:lnSpc>
                        <a:spcAft>
                          <a:spcPts val="0"/>
                        </a:spcAft>
                        <a:buFont typeface="標楷體" panose="03000509000000000000" pitchFamily="65" charset="-120"/>
                        <a:buNone/>
                      </a:pPr>
                      <a:r>
                        <a:rPr lang="zh-TW" altLang="en-US" sz="1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kern="100" dirty="0" smtClean="0">
                          <a:solidFill>
                            <a:schemeClr val="tx1"/>
                          </a:solidFill>
                          <a:effectLst/>
                          <a:latin typeface="標楷體" panose="03000509000000000000" pitchFamily="65" charset="-120"/>
                          <a:ea typeface="標楷體" panose="03000509000000000000" pitchFamily="65" charset="-120"/>
                        </a:rPr>
                        <a:t>6</a:t>
                      </a:r>
                      <a:r>
                        <a:rPr lang="zh-TW" altLang="en-US" sz="1800" b="1" kern="100" dirty="0" smtClean="0">
                          <a:solidFill>
                            <a:schemeClr val="tx1"/>
                          </a:solidFill>
                          <a:effectLst/>
                          <a:latin typeface="標楷體" panose="03000509000000000000" pitchFamily="65" charset="-120"/>
                          <a:ea typeface="標楷體" panose="03000509000000000000" pitchFamily="65" charset="-120"/>
                        </a:rPr>
                        <a:t>：編列顧問費應提供擬聘顧問技術背景及學經歷資料。</a:t>
                      </a:r>
                    </a:p>
                    <a:p>
                      <a:pPr marL="0" lvl="0" indent="0" algn="just">
                        <a:lnSpc>
                          <a:spcPts val="2050"/>
                        </a:lnSpc>
                        <a:spcAft>
                          <a:spcPts val="0"/>
                        </a:spcAft>
                        <a:buFont typeface="標楷體" panose="03000509000000000000" pitchFamily="65" charset="-120"/>
                        <a:buNone/>
                      </a:pP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u="sng" kern="100" dirty="0" smtClean="0">
                          <a:solidFill>
                            <a:schemeClr val="tx1"/>
                          </a:solidFill>
                          <a:effectLst/>
                          <a:latin typeface="標楷體" panose="03000509000000000000" pitchFamily="65" charset="-120"/>
                          <a:ea typeface="標楷體" panose="03000509000000000000" pitchFamily="65" charset="-120"/>
                        </a:rPr>
                        <a:t>7</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：一般人事費編列原則以占計畫總經費之</a:t>
                      </a:r>
                      <a:r>
                        <a:rPr lang="en-US" altLang="zh-TW" sz="1800" b="1" u="sng" kern="100" dirty="0" smtClean="0">
                          <a:solidFill>
                            <a:srgbClr val="FF0000"/>
                          </a:solidFill>
                          <a:effectLst/>
                          <a:latin typeface="標楷體" panose="03000509000000000000" pitchFamily="65" charset="-120"/>
                          <a:ea typeface="標楷體" panose="03000509000000000000" pitchFamily="65" charset="-120"/>
                        </a:rPr>
                        <a:t>60%</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為上限，且自籌款皆須大於屏東縣政府補助款。</a:t>
                      </a:r>
                    </a:p>
                    <a:p>
                      <a:pPr marL="0" lvl="0" indent="0" algn="just">
                        <a:lnSpc>
                          <a:spcPts val="2050"/>
                        </a:lnSpc>
                        <a:spcAft>
                          <a:spcPts val="0"/>
                        </a:spcAft>
                        <a:buFont typeface="標楷體" panose="03000509000000000000" pitchFamily="65" charset="-120"/>
                        <a:buNone/>
                      </a:pP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u="sng" kern="100" dirty="0" smtClean="0">
                          <a:solidFill>
                            <a:schemeClr val="tx1"/>
                          </a:solidFill>
                          <a:effectLst/>
                          <a:latin typeface="標楷體" panose="03000509000000000000" pitchFamily="65" charset="-120"/>
                          <a:ea typeface="標楷體" panose="03000509000000000000" pitchFamily="65" charset="-120"/>
                        </a:rPr>
                        <a:t>8</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u="sng" kern="100" dirty="0" smtClean="0">
                          <a:solidFill>
                            <a:srgbClr val="FF0000"/>
                          </a:solidFill>
                          <a:effectLst/>
                          <a:latin typeface="標楷體" panose="03000509000000000000" pitchFamily="65" charset="-120"/>
                          <a:ea typeface="標楷體" panose="03000509000000000000" pitchFamily="65" charset="-120"/>
                        </a:rPr>
                        <a:t>公司負責人身兼計畫研發人員，須檢附投保勞工保險薪資相關證明文件。</a:t>
                      </a:r>
                    </a:p>
                    <a:p>
                      <a:pPr marL="0" lvl="0" indent="0" algn="just">
                        <a:lnSpc>
                          <a:spcPts val="2050"/>
                        </a:lnSpc>
                        <a:spcAft>
                          <a:spcPts val="0"/>
                        </a:spcAft>
                        <a:buFont typeface="標楷體" panose="03000509000000000000" pitchFamily="65" charset="-120"/>
                        <a:buNone/>
                      </a:pPr>
                      <a:endParaRPr lang="zh-TW" altLang="en-US" sz="1800" b="1" kern="100" dirty="0" smtClean="0">
                        <a:solidFill>
                          <a:schemeClr val="tx1"/>
                        </a:solidFill>
                        <a:effectLst/>
                        <a:latin typeface="標楷體" panose="03000509000000000000" pitchFamily="65" charset="-120"/>
                        <a:ea typeface="標楷體" panose="03000509000000000000" pitchFamily="65" charset="-120"/>
                      </a:endParaRPr>
                    </a:p>
                  </a:txBody>
                  <a:tcPr marL="31380" marR="31380" marT="0" marB="0" anchor="ctr"/>
                </a:tc>
              </a:tr>
            </a:tbl>
          </a:graphicData>
        </a:graphic>
      </p:graphicFrame>
      <p:grpSp>
        <p:nvGrpSpPr>
          <p:cNvPr id="6" name="群組 5"/>
          <p:cNvGrpSpPr/>
          <p:nvPr/>
        </p:nvGrpSpPr>
        <p:grpSpPr>
          <a:xfrm>
            <a:off x="444844" y="963826"/>
            <a:ext cx="2405449" cy="518985"/>
            <a:chOff x="444844" y="963826"/>
            <a:chExt cx="2405449" cy="518985"/>
          </a:xfrm>
        </p:grpSpPr>
        <p:sp>
          <p:nvSpPr>
            <p:cNvPr id="7" name="五邊形 6"/>
            <p:cNvSpPr/>
            <p:nvPr/>
          </p:nvSpPr>
          <p:spPr>
            <a:xfrm>
              <a:off x="1301579" y="963827"/>
              <a:ext cx="1548714" cy="518984"/>
            </a:xfrm>
            <a:prstGeom prst="homePlat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人事費</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流程圖: 預設處理作業 7"/>
            <p:cNvSpPr/>
            <p:nvPr/>
          </p:nvSpPr>
          <p:spPr>
            <a:xfrm>
              <a:off x="444844" y="963826"/>
              <a:ext cx="799070" cy="518985"/>
            </a:xfrm>
            <a:prstGeom prst="flowChartPredefinedProcess">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3827324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三、計畫期程及編列原則</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 xmlns:p14="http://schemas.microsoft.com/office/powerpoint/2010/main" val="2678258025"/>
              </p:ext>
            </p:extLst>
          </p:nvPr>
        </p:nvGraphicFramePr>
        <p:xfrm>
          <a:off x="387177" y="1622855"/>
          <a:ext cx="11475308" cy="4728518"/>
        </p:xfrm>
        <a:graphic>
          <a:graphicData uri="http://schemas.openxmlformats.org/drawingml/2006/table">
            <a:tbl>
              <a:tblPr firstRow="1" firstCol="1" bandRow="1">
                <a:tableStyleId>{7DF18680-E054-41AD-8BC1-D1AEF772440D}</a:tableStyleId>
              </a:tblPr>
              <a:tblGrid>
                <a:gridCol w="1375720"/>
                <a:gridCol w="2504303"/>
                <a:gridCol w="7595285"/>
              </a:tblGrid>
              <a:tr h="441913">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會計科目</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科目說明</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spc="-30" dirty="0">
                          <a:effectLst/>
                          <a:latin typeface="標楷體" panose="03000509000000000000" pitchFamily="65" charset="-120"/>
                          <a:ea typeface="標楷體" panose="03000509000000000000" pitchFamily="65" charset="-120"/>
                        </a:rPr>
                        <a:t>編 列 原 則 及 注 意 事 項</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r>
              <a:tr h="4286605">
                <a:tc>
                  <a:txBody>
                    <a:bodyPr/>
                    <a:lstStyle/>
                    <a:p>
                      <a:pPr algn="ctr">
                        <a:lnSpc>
                          <a:spcPts val="2000"/>
                        </a:lnSpc>
                        <a:spcAft>
                          <a:spcPts val="0"/>
                        </a:spcAft>
                      </a:pPr>
                      <a:r>
                        <a:rPr lang="zh-TW" altLang="en-US" sz="2000" kern="100" dirty="0" smtClean="0">
                          <a:effectLst/>
                          <a:latin typeface="標楷體" panose="03000509000000000000" pitchFamily="65" charset="-120"/>
                          <a:ea typeface="標楷體" panose="03000509000000000000" pitchFamily="65" charset="-120"/>
                        </a:rPr>
                        <a:t>消耗性器材及原材料費</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l">
                        <a:lnSpc>
                          <a:spcPts val="2000"/>
                        </a:lnSpc>
                        <a:spcAft>
                          <a:spcPts val="0"/>
                        </a:spcAft>
                      </a:pPr>
                      <a:r>
                        <a:rPr lang="zh-TW" altLang="en-US" sz="2000" kern="1200" dirty="0" smtClean="0">
                          <a:solidFill>
                            <a:schemeClr val="dk1"/>
                          </a:solidFill>
                          <a:effectLst/>
                          <a:latin typeface="標楷體" panose="03000509000000000000" pitchFamily="65" charset="-120"/>
                          <a:ea typeface="標楷體" panose="03000509000000000000" pitchFamily="65" charset="-120"/>
                          <a:cs typeface="+mn-cs"/>
                        </a:rPr>
                        <a:t>專為執行開發計畫所發生之消耗性器材及原材料費，但不含模具、冶具、夾具等屬固定資產之設備及辦公所需事務性耗材。</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marL="0" lvl="0" indent="0" algn="just">
                        <a:lnSpc>
                          <a:spcPct val="100000"/>
                        </a:lnSpc>
                        <a:spcAft>
                          <a:spcPts val="0"/>
                        </a:spcAft>
                        <a:buFont typeface="標楷體" panose="03000509000000000000" pitchFamily="65" charset="-120"/>
                        <a:buNone/>
                      </a:pPr>
                      <a:r>
                        <a:rPr lang="zh-TW" altLang="en-US" sz="2800" b="0" kern="1200" dirty="0" smtClean="0">
                          <a:solidFill>
                            <a:schemeClr val="tx1"/>
                          </a:solidFill>
                          <a:effectLst/>
                          <a:latin typeface="標楷體" panose="03000509000000000000" pitchFamily="65" charset="-120"/>
                          <a:ea typeface="標楷體" panose="03000509000000000000" pitchFamily="65" charset="-120"/>
                          <a:cs typeface="+mn-cs"/>
                        </a:rPr>
                        <a:t>註</a:t>
                      </a:r>
                      <a:r>
                        <a:rPr lang="en-US" altLang="zh-TW" sz="2800" b="0" kern="1200" dirty="0" smtClean="0">
                          <a:solidFill>
                            <a:schemeClr val="tx1"/>
                          </a:solidFill>
                          <a:effectLst/>
                          <a:latin typeface="標楷體" panose="03000509000000000000" pitchFamily="65" charset="-120"/>
                          <a:ea typeface="標楷體" panose="03000509000000000000" pitchFamily="65" charset="-120"/>
                          <a:cs typeface="+mn-cs"/>
                        </a:rPr>
                        <a:t>1</a:t>
                      </a:r>
                      <a:r>
                        <a:rPr lang="zh-TW" altLang="en-US" sz="2800" b="0" kern="1200" dirty="0" smtClean="0">
                          <a:solidFill>
                            <a:schemeClr val="tx1"/>
                          </a:solidFill>
                          <a:effectLst/>
                          <a:latin typeface="標楷體" panose="03000509000000000000" pitchFamily="65" charset="-120"/>
                          <a:ea typeface="標楷體" panose="03000509000000000000" pitchFamily="65" charset="-120"/>
                          <a:cs typeface="+mn-cs"/>
                        </a:rPr>
                        <a:t>：材料費之編列範圍包括</a:t>
                      </a:r>
                      <a:r>
                        <a:rPr lang="zh-TW" altLang="en-US" sz="2800" b="0" u="sng" kern="1200" dirty="0" smtClean="0">
                          <a:solidFill>
                            <a:srgbClr val="FF0000"/>
                          </a:solidFill>
                          <a:effectLst/>
                          <a:latin typeface="標楷體" panose="03000509000000000000" pitchFamily="65" charset="-120"/>
                          <a:ea typeface="標楷體" panose="03000509000000000000" pitchFamily="65" charset="-120"/>
                          <a:cs typeface="+mn-cs"/>
                        </a:rPr>
                        <a:t>研發用途</a:t>
                      </a:r>
                      <a:r>
                        <a:rPr lang="zh-TW" altLang="en-US" sz="2800" b="0" kern="1200" dirty="0" smtClean="0">
                          <a:solidFill>
                            <a:schemeClr val="tx1"/>
                          </a:solidFill>
                          <a:effectLst/>
                          <a:latin typeface="標楷體" panose="03000509000000000000" pitchFamily="65" charset="-120"/>
                          <a:ea typeface="標楷體" panose="03000509000000000000" pitchFamily="65" charset="-120"/>
                          <a:cs typeface="+mn-cs"/>
                        </a:rPr>
                        <a:t>之消耗性器材及原材料費，但不含辦公所需事務性耗材。</a:t>
                      </a:r>
                    </a:p>
                    <a:p>
                      <a:pPr marL="0" lvl="0" indent="0" algn="just">
                        <a:lnSpc>
                          <a:spcPct val="100000"/>
                        </a:lnSpc>
                        <a:spcAft>
                          <a:spcPts val="0"/>
                        </a:spcAft>
                        <a:buFont typeface="標楷體" panose="03000509000000000000" pitchFamily="65" charset="-120"/>
                        <a:buNone/>
                      </a:pPr>
                      <a:r>
                        <a:rPr lang="zh-TW" altLang="en-US" sz="2800" b="0" kern="1200" dirty="0" smtClean="0">
                          <a:solidFill>
                            <a:schemeClr val="tx1"/>
                          </a:solidFill>
                          <a:effectLst/>
                          <a:latin typeface="標楷體" panose="03000509000000000000" pitchFamily="65" charset="-120"/>
                          <a:ea typeface="標楷體" panose="03000509000000000000" pitchFamily="65" charset="-120"/>
                          <a:cs typeface="+mn-cs"/>
                        </a:rPr>
                        <a:t>註</a:t>
                      </a:r>
                      <a:r>
                        <a:rPr lang="en-US" altLang="zh-TW" sz="2800" b="0" kern="1200" dirty="0" smtClean="0">
                          <a:solidFill>
                            <a:schemeClr val="tx1"/>
                          </a:solidFill>
                          <a:effectLst/>
                          <a:latin typeface="標楷體" panose="03000509000000000000" pitchFamily="65" charset="-120"/>
                          <a:ea typeface="標楷體" panose="03000509000000000000" pitchFamily="65" charset="-120"/>
                          <a:cs typeface="+mn-cs"/>
                        </a:rPr>
                        <a:t>2</a:t>
                      </a:r>
                      <a:r>
                        <a:rPr lang="zh-TW" altLang="en-US" sz="2800" b="0" kern="1200" dirty="0" smtClean="0">
                          <a:solidFill>
                            <a:schemeClr val="tx1"/>
                          </a:solidFill>
                          <a:effectLst/>
                          <a:latin typeface="標楷體" panose="03000509000000000000" pitchFamily="65" charset="-120"/>
                          <a:ea typeface="標楷體" panose="03000509000000000000" pitchFamily="65" charset="-120"/>
                          <a:cs typeface="+mn-cs"/>
                        </a:rPr>
                        <a:t>：專為執行開發計畫所發生之消耗性器材及原材料費，但不含模具、冶具、夾具等屬固定資產之設備</a:t>
                      </a:r>
                    </a:p>
                    <a:p>
                      <a:pPr marL="0" lvl="0" indent="0" algn="just">
                        <a:lnSpc>
                          <a:spcPct val="100000"/>
                        </a:lnSpc>
                        <a:spcAft>
                          <a:spcPts val="0"/>
                        </a:spcAft>
                        <a:buFont typeface="標楷體" panose="03000509000000000000" pitchFamily="65" charset="-120"/>
                        <a:buNone/>
                      </a:pPr>
                      <a:r>
                        <a:rPr lang="zh-TW" altLang="en-US" sz="2800" b="0" u="sng" kern="1200" dirty="0" smtClean="0">
                          <a:solidFill>
                            <a:schemeClr val="tx1"/>
                          </a:solidFill>
                          <a:effectLst/>
                          <a:latin typeface="標楷體" panose="03000509000000000000" pitchFamily="65" charset="-120"/>
                          <a:ea typeface="標楷體" panose="03000509000000000000" pitchFamily="65" charset="-120"/>
                          <a:cs typeface="+mn-cs"/>
                        </a:rPr>
                        <a:t>註</a:t>
                      </a:r>
                      <a:r>
                        <a:rPr lang="en-US" altLang="zh-TW" sz="2800" b="0" u="sng" kern="1200" dirty="0" smtClean="0">
                          <a:solidFill>
                            <a:schemeClr val="tx1"/>
                          </a:solidFill>
                          <a:effectLst/>
                          <a:latin typeface="標楷體" panose="03000509000000000000" pitchFamily="65" charset="-120"/>
                          <a:ea typeface="標楷體" panose="03000509000000000000" pitchFamily="65" charset="-120"/>
                          <a:cs typeface="+mn-cs"/>
                        </a:rPr>
                        <a:t>3</a:t>
                      </a:r>
                      <a:r>
                        <a:rPr lang="zh-TW" altLang="en-US" sz="2800" b="0" u="sng" kern="1200"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2800" b="0" u="sng" kern="1200" dirty="0" smtClean="0">
                          <a:solidFill>
                            <a:srgbClr val="FF0000"/>
                          </a:solidFill>
                          <a:effectLst/>
                          <a:latin typeface="標楷體" panose="03000509000000000000" pitchFamily="65" charset="-120"/>
                          <a:ea typeface="標楷體" panose="03000509000000000000" pitchFamily="65" charset="-120"/>
                          <a:cs typeface="+mn-cs"/>
                        </a:rPr>
                        <a:t>150</a:t>
                      </a:r>
                      <a:r>
                        <a:rPr lang="zh-TW" altLang="en-US" sz="2800" b="0" u="sng" kern="1200" dirty="0" smtClean="0">
                          <a:solidFill>
                            <a:srgbClr val="FF0000"/>
                          </a:solidFill>
                          <a:effectLst/>
                          <a:latin typeface="標楷體" panose="03000509000000000000" pitchFamily="65" charset="-120"/>
                          <a:ea typeface="標楷體" panose="03000509000000000000" pitchFamily="65" charset="-120"/>
                          <a:cs typeface="+mn-cs"/>
                        </a:rPr>
                        <a:t>千元</a:t>
                      </a:r>
                      <a:r>
                        <a:rPr lang="en-US" altLang="zh-TW" sz="2800" b="0" u="sng" kern="1200" dirty="0" smtClean="0">
                          <a:solidFill>
                            <a:srgbClr val="FF0000"/>
                          </a:solidFill>
                          <a:effectLst/>
                          <a:latin typeface="標楷體" panose="03000509000000000000" pitchFamily="65" charset="-120"/>
                          <a:ea typeface="標楷體" panose="03000509000000000000" pitchFamily="65" charset="-120"/>
                          <a:cs typeface="+mn-cs"/>
                        </a:rPr>
                        <a:t>/</a:t>
                      </a:r>
                      <a:r>
                        <a:rPr lang="zh-TW" altLang="en-US" sz="2800" b="0" u="sng" kern="1200" dirty="0" smtClean="0">
                          <a:solidFill>
                            <a:srgbClr val="FF0000"/>
                          </a:solidFill>
                          <a:effectLst/>
                          <a:latin typeface="標楷體" panose="03000509000000000000" pitchFamily="65" charset="-120"/>
                          <a:ea typeface="標楷體" panose="03000509000000000000" pitchFamily="65" charset="-120"/>
                          <a:cs typeface="+mn-cs"/>
                        </a:rPr>
                        <a:t>人年</a:t>
                      </a:r>
                      <a:r>
                        <a:rPr lang="zh-TW" altLang="en-US" sz="2800" b="0" u="sng" kern="1200" dirty="0" smtClean="0">
                          <a:solidFill>
                            <a:schemeClr val="tx1"/>
                          </a:solidFill>
                          <a:effectLst/>
                          <a:latin typeface="標楷體" panose="03000509000000000000" pitchFamily="65" charset="-120"/>
                          <a:ea typeface="標楷體" panose="03000509000000000000" pitchFamily="65" charset="-120"/>
                          <a:cs typeface="+mn-cs"/>
                        </a:rPr>
                        <a:t>為編列上限，惟在議定價格時按計畫實際需求為準。</a:t>
                      </a:r>
                    </a:p>
                  </a:txBody>
                  <a:tcPr marL="31380" marR="31380" marT="0" marB="0" anchor="ctr"/>
                </a:tc>
              </a:tr>
            </a:tbl>
          </a:graphicData>
        </a:graphic>
      </p:graphicFrame>
      <p:grpSp>
        <p:nvGrpSpPr>
          <p:cNvPr id="6" name="群組 5"/>
          <p:cNvGrpSpPr/>
          <p:nvPr/>
        </p:nvGrpSpPr>
        <p:grpSpPr>
          <a:xfrm>
            <a:off x="444844" y="963826"/>
            <a:ext cx="2405449" cy="518985"/>
            <a:chOff x="444844" y="963826"/>
            <a:chExt cx="2405449" cy="518985"/>
          </a:xfrm>
        </p:grpSpPr>
        <p:sp>
          <p:nvSpPr>
            <p:cNvPr id="7" name="五邊形 6"/>
            <p:cNvSpPr/>
            <p:nvPr/>
          </p:nvSpPr>
          <p:spPr>
            <a:xfrm>
              <a:off x="1301579" y="963827"/>
              <a:ext cx="1548714" cy="518984"/>
            </a:xfrm>
            <a:prstGeom prst="homePlat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材料費</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流程圖: 預設處理作業 7"/>
            <p:cNvSpPr/>
            <p:nvPr/>
          </p:nvSpPr>
          <p:spPr>
            <a:xfrm>
              <a:off x="444844" y="963826"/>
              <a:ext cx="799070" cy="518985"/>
            </a:xfrm>
            <a:prstGeom prst="flowChartPredefinedProcess">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3996730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14725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三、計畫期程及編列原則</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四</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 xmlns:p14="http://schemas.microsoft.com/office/powerpoint/2010/main" val="393597999"/>
              </p:ext>
            </p:extLst>
          </p:nvPr>
        </p:nvGraphicFramePr>
        <p:xfrm>
          <a:off x="374087" y="1309637"/>
          <a:ext cx="11475308" cy="5430558"/>
        </p:xfrm>
        <a:graphic>
          <a:graphicData uri="http://schemas.openxmlformats.org/drawingml/2006/table">
            <a:tbl>
              <a:tblPr firstRow="1" firstCol="1" bandRow="1">
                <a:tableStyleId>{7DF18680-E054-41AD-8BC1-D1AEF772440D}</a:tableStyleId>
              </a:tblPr>
              <a:tblGrid>
                <a:gridCol w="1375720"/>
                <a:gridCol w="2504303"/>
                <a:gridCol w="7595285"/>
              </a:tblGrid>
              <a:tr h="350558">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會計科目</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科目說明</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spc="-30" dirty="0">
                          <a:effectLst/>
                          <a:latin typeface="標楷體" panose="03000509000000000000" pitchFamily="65" charset="-120"/>
                          <a:ea typeface="標楷體" panose="03000509000000000000" pitchFamily="65" charset="-120"/>
                        </a:rPr>
                        <a:t>編 列 原 則 及 注 意 事 項</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r>
              <a:tr h="1775447">
                <a:tc>
                  <a:txBody>
                    <a:bodyPr/>
                    <a:lstStyle/>
                    <a:p>
                      <a:pPr algn="ctr">
                        <a:lnSpc>
                          <a:spcPts val="2000"/>
                        </a:lnSpc>
                        <a:spcAft>
                          <a:spcPts val="0"/>
                        </a:spcAft>
                      </a:pPr>
                      <a:r>
                        <a:rPr lang="zh-TW" altLang="en-US" sz="1600" kern="100" dirty="0" smtClean="0">
                          <a:effectLst/>
                          <a:latin typeface="標楷體" panose="03000509000000000000" pitchFamily="65" charset="-120"/>
                          <a:ea typeface="標楷體" panose="03000509000000000000" pitchFamily="65" charset="-120"/>
                        </a:rPr>
                        <a:t>研發設備使用費及維護費 </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l">
                        <a:lnSpc>
                          <a:spcPts val="2000"/>
                        </a:lnSpc>
                        <a:spcAft>
                          <a:spcPts val="0"/>
                        </a:spcAft>
                      </a:pP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1.</a:t>
                      </a:r>
                      <a:r>
                        <a:rPr lang="zh-TW" altLang="en-US" sz="1600" kern="1200" dirty="0" smtClean="0">
                          <a:solidFill>
                            <a:schemeClr val="dk1"/>
                          </a:solidFill>
                          <a:effectLst/>
                          <a:latin typeface="標楷體" panose="03000509000000000000" pitchFamily="65" charset="-120"/>
                          <a:ea typeface="標楷體" panose="03000509000000000000" pitchFamily="65" charset="-120"/>
                          <a:cs typeface="+mn-cs"/>
                        </a:rPr>
                        <a:t>為執行專案計畫所必需使用之機器、儀器設備或軟體，依雙方議定使用費計算方式按實支付之設備使用費屬之。</a:t>
                      </a:r>
                    </a:p>
                    <a:p>
                      <a:pPr algn="l">
                        <a:lnSpc>
                          <a:spcPts val="2000"/>
                        </a:lnSpc>
                        <a:spcAft>
                          <a:spcPts val="0"/>
                        </a:spcAft>
                      </a:pP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en-US" sz="1600" kern="1200" dirty="0" smtClean="0">
                          <a:solidFill>
                            <a:schemeClr val="dk1"/>
                          </a:solidFill>
                          <a:effectLst/>
                          <a:latin typeface="標楷體" panose="03000509000000000000" pitchFamily="65" charset="-120"/>
                          <a:ea typeface="標楷體" panose="03000509000000000000" pitchFamily="65" charset="-120"/>
                          <a:cs typeface="+mn-cs"/>
                        </a:rPr>
                        <a:t>本會計科目編列範圍包括</a:t>
                      </a: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a:t>
                      </a:r>
                    </a:p>
                    <a:p>
                      <a:pPr algn="l">
                        <a:lnSpc>
                          <a:spcPts val="2000"/>
                        </a:lnSpc>
                        <a:spcAft>
                          <a:spcPts val="0"/>
                        </a:spcAft>
                      </a:pP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(1)</a:t>
                      </a:r>
                      <a:r>
                        <a:rPr lang="zh-TW" altLang="en-US" sz="1600" kern="1200" dirty="0" smtClean="0">
                          <a:solidFill>
                            <a:schemeClr val="dk1"/>
                          </a:solidFill>
                          <a:effectLst/>
                          <a:latin typeface="標楷體" panose="03000509000000000000" pitchFamily="65" charset="-120"/>
                          <a:ea typeface="標楷體" panose="03000509000000000000" pitchFamily="65" charset="-120"/>
                          <a:cs typeface="+mn-cs"/>
                        </a:rPr>
                        <a:t>已有設備</a:t>
                      </a: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kern="1200" dirty="0" smtClean="0">
                          <a:solidFill>
                            <a:schemeClr val="dk1"/>
                          </a:solidFill>
                          <a:effectLst/>
                          <a:latin typeface="標楷體" panose="03000509000000000000" pitchFamily="65" charset="-120"/>
                          <a:ea typeface="標楷體" panose="03000509000000000000" pitchFamily="65" charset="-120"/>
                          <a:cs typeface="+mn-cs"/>
                        </a:rPr>
                        <a:t>會計師簽證或報稅報表之財產目錄上之設備。</a:t>
                      </a:r>
                    </a:p>
                    <a:p>
                      <a:pPr algn="l">
                        <a:lnSpc>
                          <a:spcPts val="2000"/>
                        </a:lnSpc>
                        <a:spcAft>
                          <a:spcPts val="0"/>
                        </a:spcAft>
                      </a:pP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en-US" sz="1600" kern="1200" dirty="0" smtClean="0">
                          <a:solidFill>
                            <a:schemeClr val="dk1"/>
                          </a:solidFill>
                          <a:effectLst/>
                          <a:latin typeface="標楷體" panose="03000509000000000000" pitchFamily="65" charset="-120"/>
                          <a:ea typeface="標楷體" panose="03000509000000000000" pitchFamily="65" charset="-120"/>
                          <a:cs typeface="+mn-cs"/>
                        </a:rPr>
                        <a:t>計畫新增設備</a:t>
                      </a: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kern="1200" dirty="0" smtClean="0">
                          <a:solidFill>
                            <a:schemeClr val="dk1"/>
                          </a:solidFill>
                          <a:effectLst/>
                          <a:latin typeface="標楷體" panose="03000509000000000000" pitchFamily="65" charset="-120"/>
                          <a:ea typeface="標楷體" panose="03000509000000000000" pitchFamily="65" charset="-120"/>
                          <a:cs typeface="+mn-cs"/>
                        </a:rPr>
                        <a:t>包括會計師簽證或報稅報表之財產目錄上之設備以及雜項設備、設備升級。</a:t>
                      </a:r>
                    </a:p>
                    <a:p>
                      <a:pPr algn="l">
                        <a:lnSpc>
                          <a:spcPts val="2000"/>
                        </a:lnSpc>
                        <a:spcAft>
                          <a:spcPts val="0"/>
                        </a:spcAft>
                      </a:pP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(3)</a:t>
                      </a:r>
                      <a:r>
                        <a:rPr lang="zh-TW" altLang="en-US" sz="1600" kern="1200" dirty="0" smtClean="0">
                          <a:solidFill>
                            <a:schemeClr val="dk1"/>
                          </a:solidFill>
                          <a:effectLst/>
                          <a:latin typeface="標楷體" panose="03000509000000000000" pitchFamily="65" charset="-120"/>
                          <a:ea typeface="標楷體" panose="03000509000000000000" pitchFamily="65" charset="-120"/>
                          <a:cs typeface="+mn-cs"/>
                        </a:rPr>
                        <a:t>租賃設備：資本租賃且列於會計師簽證或報稅報表之財產目錄上之設備。</a:t>
                      </a:r>
                      <a:endParaRPr lang="en-US" altLang="zh-TW" sz="1600" kern="1200" dirty="0" smtClean="0">
                        <a:solidFill>
                          <a:schemeClr val="dk1"/>
                        </a:solidFill>
                        <a:effectLst/>
                        <a:latin typeface="標楷體" panose="03000509000000000000" pitchFamily="65" charset="-120"/>
                        <a:ea typeface="標楷體" panose="03000509000000000000" pitchFamily="65" charset="-120"/>
                        <a:cs typeface="+mn-cs"/>
                      </a:endParaRPr>
                    </a:p>
                    <a:p>
                      <a:pPr algn="l">
                        <a:lnSpc>
                          <a:spcPts val="2000"/>
                        </a:lnSpc>
                        <a:spcAft>
                          <a:spcPts val="0"/>
                        </a:spcAft>
                      </a:pP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(4)</a:t>
                      </a:r>
                      <a:r>
                        <a:rPr lang="zh-TW" altLang="en-US" sz="1600" kern="100" dirty="0" smtClean="0">
                          <a:effectLst/>
                          <a:latin typeface="標楷體" panose="03000509000000000000" pitchFamily="65" charset="-120"/>
                          <a:ea typeface="標楷體" panose="03000509000000000000" pitchFamily="65" charset="-120"/>
                          <a:cs typeface="Times New Roman" panose="02020603050405020304" pitchFamily="18" charset="0"/>
                        </a:rPr>
                        <a:t>所稱維護費係指專案計畫所核定機器及儀器設備，依據研究發展設備維護合約，應按期分攤之維護費或實際支付之修繕費用。</a:t>
                      </a:r>
                    </a:p>
                  </a:txBody>
                  <a:tcPr marL="31380" marR="31380" marT="0" marB="0" anchor="ctr"/>
                </a:tc>
                <a:tc>
                  <a:txBody>
                    <a:bodyPr/>
                    <a:lstStyle/>
                    <a:p>
                      <a:pPr marL="0" lvl="0" indent="0" algn="just">
                        <a:lnSpc>
                          <a:spcPts val="2050"/>
                        </a:lnSpc>
                        <a:spcAft>
                          <a:spcPts val="0"/>
                        </a:spcAft>
                        <a:buFont typeface="+mj-lt"/>
                        <a:buNone/>
                      </a:pP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1</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：所稱設備使用費為執行專案計畫所必需使用之機器、儀器設備或軟體，依雙方議定使用費計算方式按實支付之設備使用費屬之。</a:t>
                      </a:r>
                    </a:p>
                    <a:p>
                      <a:pPr marL="0" lvl="0" indent="0" algn="just">
                        <a:lnSpc>
                          <a:spcPts val="2050"/>
                        </a:lnSpc>
                        <a:spcAft>
                          <a:spcPts val="0"/>
                        </a:spcAft>
                        <a:buFont typeface="+mj-lt"/>
                        <a:buNone/>
                      </a:pP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：所稱維護費係指專案計畫所核定機器及儀器設備，依據研究發展設備維護合約，應按期分攤之維護費或實際支付之修繕費用。</a:t>
                      </a:r>
                    </a:p>
                    <a:p>
                      <a:pPr marL="0" lvl="0" indent="0" algn="just">
                        <a:lnSpc>
                          <a:spcPts val="2050"/>
                        </a:lnSpc>
                        <a:spcAft>
                          <a:spcPts val="0"/>
                        </a:spcAft>
                        <a:buFont typeface="+mj-lt"/>
                        <a:buNone/>
                      </a:pP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3</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：舊有設備與新購設備之劃分依</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計畫開始日</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前後購入為劃分點，</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購入日期國內採購依統一發票日期</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國外採購以進口報單上之進口日期為依據</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a:t>
                      </a:r>
                    </a:p>
                    <a:p>
                      <a:pPr marL="0" lvl="0" indent="0" algn="just">
                        <a:lnSpc>
                          <a:spcPts val="2050"/>
                        </a:lnSpc>
                        <a:spcAft>
                          <a:spcPts val="0"/>
                        </a:spcAft>
                        <a:buFont typeface="+mj-lt"/>
                        <a:buNone/>
                      </a:pP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4</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：每月使用費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=A</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或</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B</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新購設備折舊年數以</a:t>
                      </a:r>
                      <a:r>
                        <a:rPr lang="en-US" altLang="zh-TW" sz="1600" b="0" kern="1200" dirty="0" smtClean="0">
                          <a:solidFill>
                            <a:srgbClr val="FF0000"/>
                          </a:solidFill>
                          <a:effectLst/>
                          <a:latin typeface="標楷體" panose="03000509000000000000" pitchFamily="65" charset="-120"/>
                          <a:ea typeface="標楷體" panose="03000509000000000000" pitchFamily="65" charset="-120"/>
                          <a:cs typeface="+mn-cs"/>
                        </a:rPr>
                        <a:t>5</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年</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為計算基礎），並依預計使用月數編列。</a:t>
                      </a:r>
                    </a:p>
                    <a:p>
                      <a:pPr marL="0" lvl="0" indent="0" algn="just">
                        <a:lnSpc>
                          <a:spcPts val="2050"/>
                        </a:lnSpc>
                        <a:spcAft>
                          <a:spcPts val="0"/>
                        </a:spcAft>
                        <a:buFont typeface="+mj-lt"/>
                        <a:buNone/>
                      </a:pPr>
                      <a:r>
                        <a:rPr lang="en-US" altLang="zh-TW" sz="1600" b="0" kern="1200" dirty="0" smtClean="0">
                          <a:solidFill>
                            <a:srgbClr val="FF0000"/>
                          </a:solidFill>
                          <a:effectLst/>
                          <a:latin typeface="標楷體" panose="03000509000000000000" pitchFamily="65" charset="-120"/>
                          <a:ea typeface="標楷體" panose="03000509000000000000" pitchFamily="65" charset="-120"/>
                          <a:cs typeface="+mn-cs"/>
                        </a:rPr>
                        <a:t>A</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為新購設備之購置成本</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a:t>
                      </a:r>
                      <a:r>
                        <a:rPr lang="en-US" altLang="zh-TW" sz="1600" b="0" kern="1200" dirty="0" smtClean="0">
                          <a:solidFill>
                            <a:srgbClr val="FF0000"/>
                          </a:solidFill>
                          <a:effectLst/>
                          <a:latin typeface="標楷體" panose="03000509000000000000" pitchFamily="65" charset="-120"/>
                          <a:ea typeface="標楷體" panose="03000509000000000000" pitchFamily="65" charset="-120"/>
                          <a:cs typeface="+mn-cs"/>
                        </a:rPr>
                        <a:t>B</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為原有設備為計畫開始日之帳面價值</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軟體為計畫開始日之帳面價值。</a:t>
                      </a:r>
                    </a:p>
                    <a:p>
                      <a:pPr marL="0" lvl="0" indent="0" algn="just">
                        <a:lnSpc>
                          <a:spcPts val="2050"/>
                        </a:lnSpc>
                        <a:spcAft>
                          <a:spcPts val="0"/>
                        </a:spcAft>
                        <a:buFont typeface="+mj-lt"/>
                        <a:buNone/>
                      </a:pPr>
                      <a:r>
                        <a:rPr lang="zh-TW" altLang="en-US" sz="1600" b="0" u="sng"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u="sng" kern="1200" dirty="0" smtClean="0">
                          <a:solidFill>
                            <a:schemeClr val="dk1"/>
                          </a:solidFill>
                          <a:effectLst/>
                          <a:latin typeface="標楷體" panose="03000509000000000000" pitchFamily="65" charset="-120"/>
                          <a:ea typeface="標楷體" panose="03000509000000000000" pitchFamily="65" charset="-120"/>
                          <a:cs typeface="+mn-cs"/>
                        </a:rPr>
                        <a:t>5</a:t>
                      </a:r>
                      <a:r>
                        <a:rPr lang="zh-TW" altLang="en-US" sz="1600" b="0" u="sng"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b="0" u="sng" kern="1200" dirty="0" smtClean="0">
                          <a:solidFill>
                            <a:srgbClr val="FF0000"/>
                          </a:solidFill>
                          <a:effectLst/>
                          <a:latin typeface="標楷體" panose="03000509000000000000" pitchFamily="65" charset="-120"/>
                          <a:ea typeface="標楷體" panose="03000509000000000000" pitchFamily="65" charset="-120"/>
                          <a:cs typeface="+mn-cs"/>
                        </a:rPr>
                        <a:t>設備總數量與研發人數應相當</a:t>
                      </a:r>
                      <a:r>
                        <a:rPr lang="zh-TW" altLang="en-US" sz="1600" b="0" u="sng" kern="1200" dirty="0" smtClean="0">
                          <a:solidFill>
                            <a:schemeClr val="dk1"/>
                          </a:solidFill>
                          <a:effectLst/>
                          <a:latin typeface="標楷體" panose="03000509000000000000" pitchFamily="65" charset="-120"/>
                          <a:ea typeface="標楷體" panose="03000509000000000000" pitchFamily="65" charset="-120"/>
                          <a:cs typeface="+mn-cs"/>
                        </a:rPr>
                        <a:t>。</a:t>
                      </a:r>
                    </a:p>
                    <a:p>
                      <a:pPr marL="0" lvl="0" indent="0" algn="just">
                        <a:lnSpc>
                          <a:spcPts val="2050"/>
                        </a:lnSpc>
                        <a:spcAft>
                          <a:spcPts val="0"/>
                        </a:spcAft>
                        <a:buFont typeface="+mj-lt"/>
                        <a:buNone/>
                      </a:pPr>
                      <a:r>
                        <a:rPr lang="zh-TW" altLang="en-US" sz="1600" b="0" u="sng"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u="sng" kern="1200" dirty="0" smtClean="0">
                          <a:solidFill>
                            <a:schemeClr val="dk1"/>
                          </a:solidFill>
                          <a:effectLst/>
                          <a:latin typeface="標楷體" panose="03000509000000000000" pitchFamily="65" charset="-120"/>
                          <a:ea typeface="標楷體" panose="03000509000000000000" pitchFamily="65" charset="-120"/>
                          <a:cs typeface="+mn-cs"/>
                        </a:rPr>
                        <a:t>6</a:t>
                      </a:r>
                      <a:r>
                        <a:rPr lang="zh-TW" altLang="en-US" sz="1600" b="0" u="sng" kern="1200" dirty="0" smtClean="0">
                          <a:solidFill>
                            <a:schemeClr val="dk1"/>
                          </a:solidFill>
                          <a:effectLst/>
                          <a:latin typeface="標楷體" panose="03000509000000000000" pitchFamily="65" charset="-120"/>
                          <a:ea typeface="標楷體" panose="03000509000000000000" pitchFamily="65" charset="-120"/>
                          <a:cs typeface="+mn-cs"/>
                        </a:rPr>
                        <a:t>：設備若兼具研發及生產共用之情形，應依研發時程及投入比例作為使用費之計算基礎。</a:t>
                      </a:r>
                    </a:p>
                    <a:p>
                      <a:pPr marL="0" lvl="0" indent="0" algn="just">
                        <a:lnSpc>
                          <a:spcPts val="2050"/>
                        </a:lnSpc>
                        <a:spcAft>
                          <a:spcPts val="0"/>
                        </a:spcAft>
                        <a:buFont typeface="+mj-lt"/>
                        <a:buNone/>
                      </a:pPr>
                      <a:r>
                        <a:rPr lang="zh-TW" altLang="en-US" sz="1600" b="0" u="sng" kern="1200" dirty="0" smtClean="0">
                          <a:solidFill>
                            <a:srgbClr val="FF0000"/>
                          </a:solidFill>
                          <a:effectLst/>
                          <a:latin typeface="標楷體" panose="03000509000000000000" pitchFamily="65" charset="-120"/>
                          <a:ea typeface="標楷體" panose="03000509000000000000" pitchFamily="65" charset="-120"/>
                          <a:cs typeface="+mn-cs"/>
                        </a:rPr>
                        <a:t>註</a:t>
                      </a:r>
                      <a:r>
                        <a:rPr lang="en-US" altLang="zh-TW" sz="1600" b="0" u="sng" kern="1200" dirty="0" smtClean="0">
                          <a:solidFill>
                            <a:srgbClr val="FF0000"/>
                          </a:solidFill>
                          <a:effectLst/>
                          <a:latin typeface="標楷體" panose="03000509000000000000" pitchFamily="65" charset="-120"/>
                          <a:ea typeface="標楷體" panose="03000509000000000000" pitchFamily="65" charset="-120"/>
                          <a:cs typeface="+mn-cs"/>
                        </a:rPr>
                        <a:t>7</a:t>
                      </a:r>
                      <a:r>
                        <a:rPr lang="zh-TW" altLang="en-US" sz="1600" b="0" u="sng" kern="1200" dirty="0" smtClean="0">
                          <a:solidFill>
                            <a:srgbClr val="FF0000"/>
                          </a:solidFill>
                          <a:effectLst/>
                          <a:latin typeface="標楷體" panose="03000509000000000000" pitchFamily="65" charset="-120"/>
                          <a:ea typeface="標楷體" panose="03000509000000000000" pitchFamily="65" charset="-120"/>
                          <a:cs typeface="+mn-cs"/>
                        </a:rPr>
                        <a:t>：設備於保固期間內不得編列維護費。</a:t>
                      </a:r>
                    </a:p>
                    <a:p>
                      <a:pPr marL="0" lvl="0" indent="0" algn="just">
                        <a:lnSpc>
                          <a:spcPts val="2050"/>
                        </a:lnSpc>
                        <a:spcAft>
                          <a:spcPts val="0"/>
                        </a:spcAft>
                        <a:buFont typeface="+mj-lt"/>
                        <a:buNone/>
                      </a:pP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8</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：設備維護若與供應商或其他提供維護勞務廠商簽訂年度維護合約者，其維護費則依維護合約每月之維護費按該設備使用於專案計畫之比例編列。</a:t>
                      </a:r>
                    </a:p>
                    <a:p>
                      <a:pPr marL="0" lvl="0" indent="0" algn="just">
                        <a:lnSpc>
                          <a:spcPts val="2050"/>
                        </a:lnSpc>
                        <a:spcAft>
                          <a:spcPts val="0"/>
                        </a:spcAft>
                        <a:buFont typeface="+mj-lt"/>
                        <a:buNone/>
                      </a:pP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9</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b="0" u="sng" kern="1200" dirty="0" smtClean="0">
                          <a:solidFill>
                            <a:srgbClr val="FF0000"/>
                          </a:solidFill>
                          <a:effectLst/>
                          <a:latin typeface="標楷體" panose="03000509000000000000" pitchFamily="65" charset="-120"/>
                          <a:ea typeface="標楷體" panose="03000509000000000000" pitchFamily="65" charset="-120"/>
                          <a:cs typeface="+mn-cs"/>
                        </a:rPr>
                        <a:t>設備維修所編列之維護費不得超過設備使用費之</a:t>
                      </a:r>
                      <a:r>
                        <a:rPr lang="en-US" altLang="zh-TW" sz="1600" b="0" u="sng" kern="1200" dirty="0" smtClean="0">
                          <a:solidFill>
                            <a:srgbClr val="FF0000"/>
                          </a:solidFill>
                          <a:effectLst/>
                          <a:latin typeface="標楷體" panose="03000509000000000000" pitchFamily="65" charset="-120"/>
                          <a:ea typeface="標楷體" panose="03000509000000000000" pitchFamily="65" charset="-120"/>
                          <a:cs typeface="+mn-cs"/>
                        </a:rPr>
                        <a:t>5%</a:t>
                      </a:r>
                      <a:r>
                        <a:rPr lang="zh-TW" altLang="en-US" sz="1600" b="0" u="sng" kern="1200" dirty="0" smtClean="0">
                          <a:solidFill>
                            <a:srgbClr val="FF0000"/>
                          </a:solidFill>
                          <a:effectLst/>
                          <a:latin typeface="標楷體" panose="03000509000000000000" pitchFamily="65" charset="-120"/>
                          <a:ea typeface="標楷體" panose="03000509000000000000" pitchFamily="65" charset="-120"/>
                          <a:cs typeface="+mn-cs"/>
                        </a:rPr>
                        <a:t>。</a:t>
                      </a:r>
                    </a:p>
                    <a:p>
                      <a:pPr marL="0" lvl="0" indent="0" algn="just">
                        <a:lnSpc>
                          <a:spcPts val="2050"/>
                        </a:lnSpc>
                        <a:spcAft>
                          <a:spcPts val="0"/>
                        </a:spcAft>
                        <a:buFont typeface="+mj-lt"/>
                        <a:buNone/>
                      </a:pP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10</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新購設備請填購置金額</a:t>
                      </a:r>
                      <a:r>
                        <a:rPr lang="en-US" altLang="zh-TW" sz="1600" b="0" kern="1200" dirty="0" smtClean="0">
                          <a:solidFill>
                            <a:srgbClr val="FF0000"/>
                          </a:solidFill>
                          <a:effectLst/>
                          <a:latin typeface="標楷體" panose="03000509000000000000" pitchFamily="65" charset="-120"/>
                          <a:ea typeface="標楷體" panose="03000509000000000000" pitchFamily="65" charset="-120"/>
                          <a:cs typeface="+mn-cs"/>
                        </a:rPr>
                        <a:t>(A)</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；原有設備請列計畫開始日之帳面價值</a:t>
                      </a:r>
                      <a:r>
                        <a:rPr lang="en-US" altLang="zh-TW" sz="1600" b="0" kern="1200" dirty="0" smtClean="0">
                          <a:solidFill>
                            <a:srgbClr val="FF0000"/>
                          </a:solidFill>
                          <a:effectLst/>
                          <a:latin typeface="標楷體" panose="03000509000000000000" pitchFamily="65" charset="-120"/>
                          <a:ea typeface="標楷體" panose="03000509000000000000" pitchFamily="65" charset="-120"/>
                          <a:cs typeface="+mn-cs"/>
                        </a:rPr>
                        <a:t>(B)</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a:t>
                      </a:r>
                    </a:p>
                    <a:p>
                      <a:pPr marL="0" lvl="0" indent="0" algn="just">
                        <a:lnSpc>
                          <a:spcPts val="2050"/>
                        </a:lnSpc>
                        <a:spcAft>
                          <a:spcPts val="0"/>
                        </a:spcAft>
                        <a:buFont typeface="+mj-lt"/>
                        <a:buNone/>
                      </a:pPr>
                      <a:r>
                        <a:rPr lang="zh-TW" altLang="en-US" sz="1600" b="0" u="sng" kern="1200" dirty="0" smtClean="0">
                          <a:solidFill>
                            <a:srgbClr val="0000FF"/>
                          </a:solidFill>
                          <a:effectLst/>
                          <a:latin typeface="標楷體" panose="03000509000000000000" pitchFamily="65" charset="-120"/>
                          <a:ea typeface="標楷體" panose="03000509000000000000" pitchFamily="65" charset="-120"/>
                          <a:cs typeface="+mn-cs"/>
                        </a:rPr>
                        <a:t>註</a:t>
                      </a:r>
                      <a:r>
                        <a:rPr lang="en-US" altLang="zh-TW" sz="1600" b="0" u="sng" kern="1200" dirty="0" smtClean="0">
                          <a:solidFill>
                            <a:srgbClr val="0000FF"/>
                          </a:solidFill>
                          <a:effectLst/>
                          <a:latin typeface="標楷體" panose="03000509000000000000" pitchFamily="65" charset="-120"/>
                          <a:ea typeface="標楷體" panose="03000509000000000000" pitchFamily="65" charset="-120"/>
                          <a:cs typeface="+mn-cs"/>
                        </a:rPr>
                        <a:t>11</a:t>
                      </a:r>
                      <a:r>
                        <a:rPr lang="zh-TW" altLang="en-US" sz="1600" b="0" u="sng" kern="1200" dirty="0" smtClean="0">
                          <a:solidFill>
                            <a:srgbClr val="0000FF"/>
                          </a:solidFill>
                          <a:effectLst/>
                          <a:latin typeface="標楷體" panose="03000509000000000000" pitchFamily="65" charset="-120"/>
                          <a:ea typeface="標楷體" panose="03000509000000000000" pitchFamily="65" charset="-120"/>
                          <a:cs typeface="+mn-cs"/>
                        </a:rPr>
                        <a:t>：請檢附會計師簽證之公司財產目錄清冊。</a:t>
                      </a:r>
                    </a:p>
                  </a:txBody>
                  <a:tcPr marL="31380" marR="31380" marT="0" marB="0" anchor="ctr"/>
                </a:tc>
              </a:tr>
            </a:tbl>
          </a:graphicData>
        </a:graphic>
      </p:graphicFrame>
      <p:grpSp>
        <p:nvGrpSpPr>
          <p:cNvPr id="6" name="群組 5"/>
          <p:cNvGrpSpPr/>
          <p:nvPr/>
        </p:nvGrpSpPr>
        <p:grpSpPr>
          <a:xfrm>
            <a:off x="444844" y="780510"/>
            <a:ext cx="4580237" cy="518985"/>
            <a:chOff x="444844" y="963826"/>
            <a:chExt cx="4580237" cy="518985"/>
          </a:xfrm>
        </p:grpSpPr>
        <p:sp>
          <p:nvSpPr>
            <p:cNvPr id="7" name="五邊形 6"/>
            <p:cNvSpPr/>
            <p:nvPr/>
          </p:nvSpPr>
          <p:spPr>
            <a:xfrm>
              <a:off x="1301579" y="963827"/>
              <a:ext cx="3723502" cy="518984"/>
            </a:xfrm>
            <a:prstGeom prst="homePlat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研發設備使用費及維護費</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流程圖: 預設處理作業 7"/>
            <p:cNvSpPr/>
            <p:nvPr/>
          </p:nvSpPr>
          <p:spPr>
            <a:xfrm>
              <a:off x="444844" y="963826"/>
              <a:ext cx="799070" cy="518985"/>
            </a:xfrm>
            <a:prstGeom prst="flowChartPredefinedProcess">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2994037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三、計畫期程及編列原則</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五</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 xmlns:p14="http://schemas.microsoft.com/office/powerpoint/2010/main" val="1849532199"/>
              </p:ext>
            </p:extLst>
          </p:nvPr>
        </p:nvGraphicFramePr>
        <p:xfrm>
          <a:off x="387179" y="1532236"/>
          <a:ext cx="11475308" cy="4739678"/>
        </p:xfrm>
        <a:graphic>
          <a:graphicData uri="http://schemas.openxmlformats.org/drawingml/2006/table">
            <a:tbl>
              <a:tblPr firstRow="1" firstCol="1" bandRow="1">
                <a:tableStyleId>{7DF18680-E054-41AD-8BC1-D1AEF772440D}</a:tableStyleId>
              </a:tblPr>
              <a:tblGrid>
                <a:gridCol w="1375720"/>
                <a:gridCol w="3329920"/>
                <a:gridCol w="6769668"/>
              </a:tblGrid>
              <a:tr h="350558">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會計科目</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科目說明</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spc="-30" dirty="0">
                          <a:effectLst/>
                          <a:latin typeface="標楷體" panose="03000509000000000000" pitchFamily="65" charset="-120"/>
                          <a:ea typeface="標楷體" panose="03000509000000000000" pitchFamily="65" charset="-120"/>
                        </a:rPr>
                        <a:t>編 列 原 則 及 注 意 事 項</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r>
              <a:tr h="1775447">
                <a:tc>
                  <a:txBody>
                    <a:bodyPr/>
                    <a:lstStyle/>
                    <a:p>
                      <a:pPr algn="ctr">
                        <a:lnSpc>
                          <a:spcPct val="100000"/>
                        </a:lnSpc>
                        <a:spcAft>
                          <a:spcPts val="0"/>
                        </a:spcAft>
                      </a:pPr>
                      <a:r>
                        <a:rPr lang="zh-TW" altLang="en-US" sz="2000" b="0" kern="1200" dirty="0" smtClean="0">
                          <a:solidFill>
                            <a:schemeClr val="lt1"/>
                          </a:solidFill>
                          <a:effectLst/>
                          <a:latin typeface="標楷體" panose="03000509000000000000" pitchFamily="65" charset="-120"/>
                          <a:ea typeface="標楷體" panose="03000509000000000000" pitchFamily="65" charset="-120"/>
                          <a:cs typeface="+mn-cs"/>
                        </a:rPr>
                        <a:t>技術引進及委託研究費</a:t>
                      </a:r>
                    </a:p>
                  </a:txBody>
                  <a:tcPr marL="31380" marR="31380" marT="0" marB="0" anchor="ctr"/>
                </a:tc>
                <a:tc>
                  <a:txBody>
                    <a:bodyPr/>
                    <a:lstStyle/>
                    <a:p>
                      <a:pPr algn="l">
                        <a:lnSpc>
                          <a:spcPct val="100000"/>
                        </a:lnSpc>
                        <a:spcAft>
                          <a:spcPts val="0"/>
                        </a:spcAft>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1.</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經由技術合作、技術授權</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商標、執照、權利金、軟體及資料庫</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、技術指導</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設計、相關技術援助、技術訓練、技術諮詢、技術研究</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、智財授權等方式，以取得並引進技術</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智財</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者。</a:t>
                      </a:r>
                      <a:endPar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l">
                        <a:lnSpc>
                          <a:spcPct val="100000"/>
                        </a:lnSpc>
                        <a:spcAft>
                          <a:spcPts val="0"/>
                        </a:spcAft>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委託外界機構、單位專案研究或研發所需之費用。</a:t>
                      </a:r>
                    </a:p>
                    <a:p>
                      <a:pPr algn="l">
                        <a:lnSpc>
                          <a:spcPct val="100000"/>
                        </a:lnSpc>
                        <a:spcAft>
                          <a:spcPts val="0"/>
                        </a:spcAft>
                      </a:pP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向外界機構、單位所租賃之「營業租賃設備」租賃費用。</a:t>
                      </a:r>
                    </a:p>
                    <a:p>
                      <a:pPr algn="l">
                        <a:lnSpc>
                          <a:spcPct val="100000"/>
                        </a:lnSpc>
                        <a:spcAft>
                          <a:spcPts val="0"/>
                        </a:spcAft>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3.</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與技術研發或研發服務直接相關零組件、次系統理論分析模擬設計研發、製造、測試</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含認證</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；軟體電腦程式原始碼授權等；藥理、毒性、動物及臨床試驗等。</a:t>
                      </a:r>
                    </a:p>
                    <a:p>
                      <a:pPr algn="l">
                        <a:lnSpc>
                          <a:spcPct val="100000"/>
                        </a:lnSpc>
                        <a:spcAft>
                          <a:spcPts val="0"/>
                        </a:spcAft>
                      </a:pPr>
                      <a:endParaRPr lang="zh-TW" sz="1800" b="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marL="0" indent="0" algn="just" eaLnBrk="0" hangingPunct="0">
                        <a:lnSpc>
                          <a:spcPct val="100000"/>
                        </a:lnSpc>
                        <a:spcAft>
                          <a:spcPts val="0"/>
                        </a:spcAft>
                        <a:buFont typeface="+mj-lt"/>
                        <a:buNone/>
                      </a:pP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註</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1</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所稱轉委託研究費為委託外界機構、單位專案研究或研發所需之費用及與技術研發直接相關零組件、次系統理論分析模擬設計研發、測試；專利檢索；軟體電腦程式原始碼授權等；藥理、毒性、動物及臨床試驗等費用。</a:t>
                      </a:r>
                    </a:p>
                    <a:p>
                      <a:pPr marL="0" indent="0" algn="just" eaLnBrk="0" hangingPunct="0">
                        <a:lnSpc>
                          <a:spcPct val="100000"/>
                        </a:lnSpc>
                        <a:spcAft>
                          <a:spcPts val="0"/>
                        </a:spcAft>
                        <a:buFont typeface="+mj-lt"/>
                        <a:buNone/>
                      </a:pP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註</a:t>
                      </a:r>
                      <a:r>
                        <a:rPr lang="en-US" altLang="zh-TW"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2</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：屬於轉委託研究者，其編列應述明轉委託內容、經費及轉委託者背景資料，</a:t>
                      </a:r>
                      <a:r>
                        <a:rPr lang="zh-TW" altLang="en-US" sz="1800" b="0" u="sng"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並需先提供草約或備忘錄</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，惟與</a:t>
                      </a:r>
                      <a:r>
                        <a:rPr lang="zh-TW" altLang="en-US" sz="1800" b="0" u="sng"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縣府定契約時，必須提供正式合約。</a:t>
                      </a:r>
                    </a:p>
                    <a:p>
                      <a:pPr marL="0" indent="0" algn="just" eaLnBrk="0" hangingPunct="0">
                        <a:lnSpc>
                          <a:spcPct val="100000"/>
                        </a:lnSpc>
                        <a:spcAft>
                          <a:spcPts val="0"/>
                        </a:spcAft>
                        <a:buFont typeface="+mj-lt"/>
                        <a:buNone/>
                      </a:pP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註</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3</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：所稱技術引進為經由技術合作、技術授權</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商標、執照、權利金、軟體及資料庫</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、技術指導</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設計、相關技術援助、技術訓練、技術諮詢、技術研究</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、智財授權等方式，以取得並引進技術</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智財</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者。</a:t>
                      </a:r>
                    </a:p>
                    <a:p>
                      <a:pPr marL="0" indent="0" algn="just" eaLnBrk="0" hangingPunct="0">
                        <a:lnSpc>
                          <a:spcPct val="100000"/>
                        </a:lnSpc>
                        <a:spcAft>
                          <a:spcPts val="0"/>
                        </a:spcAft>
                        <a:buFont typeface="+mj-lt"/>
                        <a:buNone/>
                      </a:pP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註</a:t>
                      </a:r>
                      <a:r>
                        <a:rPr lang="en-US" altLang="zh-TW"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：屬於技術</a:t>
                      </a:r>
                      <a:r>
                        <a:rPr lang="en-US" altLang="zh-TW"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關鍵智財</a:t>
                      </a:r>
                      <a:r>
                        <a:rPr lang="en-US" altLang="zh-TW"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引進者，其編列應述明技術提供者、技術內容、經費及技術來源者背景資料，</a:t>
                      </a:r>
                      <a:r>
                        <a:rPr lang="zh-TW" altLang="en-US" sz="1800" b="0" u="sng"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並需先提供草約或備忘錄，惟與縣府定契約時，必須提供正式合約。</a:t>
                      </a:r>
                    </a:p>
                    <a:p>
                      <a:pPr marL="0" indent="0" algn="just" eaLnBrk="0" hangingPunct="0">
                        <a:lnSpc>
                          <a:spcPct val="100000"/>
                        </a:lnSpc>
                        <a:spcAft>
                          <a:spcPts val="0"/>
                        </a:spcAft>
                        <a:buFont typeface="+mj-lt"/>
                        <a:buNone/>
                      </a:pP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註</a:t>
                      </a:r>
                      <a:r>
                        <a:rPr lang="en-US" altLang="zh-TW"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5</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：委託研究及技術引進合計費用上限得編列至</a:t>
                      </a:r>
                      <a:r>
                        <a:rPr lang="zh-TW" altLang="en-US" sz="1800" b="0" u="sng"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計畫總金額</a:t>
                      </a:r>
                      <a:r>
                        <a:rPr lang="en-US" altLang="zh-TW" sz="1800" b="0" u="sng"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50%</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，並且該項補助款上限不得超過計畫總補助款</a:t>
                      </a:r>
                      <a:r>
                        <a:rPr lang="en-US" altLang="zh-TW"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50%</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p>
                  </a:txBody>
                  <a:tcPr marL="114300" marR="114300" marT="0" marB="0" anchor="ctr"/>
                </a:tc>
              </a:tr>
            </a:tbl>
          </a:graphicData>
        </a:graphic>
      </p:graphicFrame>
      <p:grpSp>
        <p:nvGrpSpPr>
          <p:cNvPr id="6" name="群組 5"/>
          <p:cNvGrpSpPr/>
          <p:nvPr/>
        </p:nvGrpSpPr>
        <p:grpSpPr>
          <a:xfrm>
            <a:off x="444844" y="963826"/>
            <a:ext cx="4843847" cy="518985"/>
            <a:chOff x="444844" y="963826"/>
            <a:chExt cx="4843847" cy="518985"/>
          </a:xfrm>
        </p:grpSpPr>
        <p:sp>
          <p:nvSpPr>
            <p:cNvPr id="7" name="五邊形 6"/>
            <p:cNvSpPr/>
            <p:nvPr/>
          </p:nvSpPr>
          <p:spPr>
            <a:xfrm>
              <a:off x="1301578" y="963827"/>
              <a:ext cx="3987113" cy="518984"/>
            </a:xfrm>
            <a:prstGeom prst="homePlat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關鍵技術引進及委託研究費</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流程圖: 預設處理作業 7"/>
            <p:cNvSpPr/>
            <p:nvPr/>
          </p:nvSpPr>
          <p:spPr>
            <a:xfrm>
              <a:off x="444844" y="963826"/>
              <a:ext cx="799070" cy="518985"/>
            </a:xfrm>
            <a:prstGeom prst="flowChartPredefinedProcess">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1635228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8FB9340-D6FD-4463-95C3-3C5A861D736B}" type="slidenum">
              <a:rPr lang="zh-TW" altLang="en-US" smtClean="0"/>
              <a:pPr/>
              <a:t>14</a:t>
            </a:fld>
            <a:endParaRPr lang="zh-TW" altLang="en-US"/>
          </a:p>
        </p:txBody>
      </p:sp>
      <p:sp>
        <p:nvSpPr>
          <p:cNvPr id="2" name="標題 1"/>
          <p:cNvSpPr>
            <a:spLocks noGrp="1"/>
          </p:cNvSpPr>
          <p:nvPr>
            <p:ph type="title"/>
          </p:nvPr>
        </p:nvSpPr>
        <p:spPr>
          <a:xfrm>
            <a:off x="243812" y="232292"/>
            <a:ext cx="5290213" cy="657225"/>
          </a:xfrm>
        </p:spPr>
        <p:txBody>
          <a:bodyPr>
            <a:noAutofit/>
          </a:bodyPr>
          <a:lstStyle/>
          <a:p>
            <a:r>
              <a:rPr lang="zh-TW" altLang="en-US" dirty="0">
                <a:solidFill>
                  <a:srgbClr val="002060"/>
                </a:solidFill>
                <a:latin typeface="標楷體" panose="03000509000000000000" pitchFamily="65" charset="-120"/>
                <a:ea typeface="標楷體" panose="03000509000000000000" pitchFamily="65" charset="-120"/>
              </a:rPr>
              <a:t>四</a:t>
            </a:r>
            <a:r>
              <a:rPr lang="zh-TW" altLang="en-US" dirty="0" smtClean="0">
                <a:solidFill>
                  <a:srgbClr val="002060"/>
                </a:solidFill>
                <a:latin typeface="標楷體" panose="03000509000000000000" pitchFamily="65" charset="-120"/>
                <a:ea typeface="標楷體" panose="03000509000000000000" pitchFamily="65" charset="-120"/>
              </a:rPr>
              <a:t>、計畫審查作業流程</a:t>
            </a:r>
            <a:endParaRPr lang="zh-TW" altLang="en-US" dirty="0">
              <a:solidFill>
                <a:srgbClr val="002060"/>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34025" y="150495"/>
            <a:ext cx="6305551" cy="944880"/>
          </a:xfrm>
          <a:prstGeom prst="rect">
            <a:avLst/>
          </a:prstGeom>
        </p:spPr>
      </p:pic>
      <p:sp>
        <p:nvSpPr>
          <p:cNvPr id="107" name="矩形 106"/>
          <p:cNvSpPr/>
          <p:nvPr/>
        </p:nvSpPr>
        <p:spPr>
          <a:xfrm>
            <a:off x="5735215" y="1074718"/>
            <a:ext cx="6320319" cy="2308324"/>
          </a:xfrm>
          <a:prstGeom prst="rect">
            <a:avLst/>
          </a:prstGeom>
          <a:ln>
            <a:solidFill>
              <a:srgbClr val="0070C0"/>
            </a:solidFill>
            <a:prstDash val="dash"/>
          </a:ln>
        </p:spPr>
        <p:txBody>
          <a:bodyPr wrap="square">
            <a:spAutoFit/>
          </a:bodyPr>
          <a:lstStyle/>
          <a:p>
            <a:pPr marL="457200" indent="-457200" algn="just">
              <a:buFont typeface="Wingdings" panose="05000000000000000000" pitchFamily="2" charset="2"/>
              <a:buAutoNum type="circleNumWdWhitePlain"/>
            </a:pPr>
            <a:r>
              <a:rPr lang="zh-TW" altLang="en-US" b="1" dirty="0" smtClean="0">
                <a:solidFill>
                  <a:srgbClr val="002060"/>
                </a:solidFill>
                <a:latin typeface="微軟正黑體" panose="020B0604030504040204" pitchFamily="34" charset="-120"/>
                <a:ea typeface="微軟正黑體" panose="020B0604030504040204" pitchFamily="34" charset="-120"/>
              </a:rPr>
              <a:t>行政審查：</a:t>
            </a:r>
            <a:r>
              <a:rPr lang="zh-TW" altLang="en-US" b="1" dirty="0">
                <a:solidFill>
                  <a:srgbClr val="002060"/>
                </a:solidFill>
                <a:latin typeface="微軟正黑體" panose="020B0604030504040204" pitchFamily="34" charset="-120"/>
                <a:ea typeface="微軟正黑體" panose="020B0604030504040204" pitchFamily="34" charset="-120"/>
              </a:rPr>
              <a:t>檢查廠商資格與申請資料齊備性。整體作業時間預計</a:t>
            </a:r>
            <a:r>
              <a:rPr lang="en-US" altLang="zh-TW" b="1" dirty="0">
                <a:solidFill>
                  <a:srgbClr val="002060"/>
                </a:solidFill>
                <a:latin typeface="微軟正黑體" panose="020B0604030504040204" pitchFamily="34" charset="-120"/>
                <a:ea typeface="微軟正黑體" panose="020B0604030504040204" pitchFamily="34" charset="-120"/>
              </a:rPr>
              <a:t>7</a:t>
            </a:r>
            <a:r>
              <a:rPr lang="zh-TW" altLang="en-US" b="1" dirty="0">
                <a:solidFill>
                  <a:srgbClr val="002060"/>
                </a:solidFill>
                <a:latin typeface="微軟正黑體" panose="020B0604030504040204" pitchFamily="34" charset="-120"/>
                <a:ea typeface="微軟正黑體" panose="020B0604030504040204" pitchFamily="34" charset="-120"/>
              </a:rPr>
              <a:t>日</a:t>
            </a:r>
            <a:r>
              <a:rPr lang="zh-TW" altLang="en-US" b="1" dirty="0" smtClean="0">
                <a:solidFill>
                  <a:srgbClr val="002060"/>
                </a:solidFill>
                <a:latin typeface="微軟正黑體" panose="020B0604030504040204" pitchFamily="34" charset="-120"/>
                <a:ea typeface="微軟正黑體" panose="020B0604030504040204" pitchFamily="34" charset="-120"/>
              </a:rPr>
              <a:t>。</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AutoNum type="circleNumWdWhitePlain"/>
            </a:pPr>
            <a:r>
              <a:rPr lang="zh-TW" altLang="en-US" b="1" dirty="0">
                <a:solidFill>
                  <a:srgbClr val="002060"/>
                </a:solidFill>
                <a:latin typeface="微軟正黑體" panose="020B0604030504040204" pitchFamily="34" charset="-120"/>
                <a:ea typeface="微軟正黑體" panose="020B0604030504040204" pitchFamily="34" charset="-120"/>
              </a:rPr>
              <a:t>審查委員審查：依公平、保密、專業原則採專業實審。整體作業時間</a:t>
            </a:r>
            <a:r>
              <a:rPr lang="zh-TW" altLang="en-US" b="1" dirty="0" smtClean="0">
                <a:solidFill>
                  <a:srgbClr val="002060"/>
                </a:solidFill>
                <a:latin typeface="微軟正黑體" panose="020B0604030504040204" pitchFamily="34" charset="-120"/>
                <a:ea typeface="微軟正黑體" panose="020B0604030504040204" pitchFamily="34" charset="-120"/>
              </a:rPr>
              <a:t>含通知</a:t>
            </a:r>
            <a:r>
              <a:rPr lang="zh-TW" altLang="en-US" b="1" dirty="0">
                <a:solidFill>
                  <a:srgbClr val="002060"/>
                </a:solidFill>
                <a:latin typeface="微軟正黑體" panose="020B0604030504040204" pitchFamily="34" charset="-120"/>
                <a:ea typeface="微軟正黑體" panose="020B0604030504040204" pitchFamily="34" charset="-120"/>
              </a:rPr>
              <a:t>審查結果預計</a:t>
            </a:r>
            <a:r>
              <a:rPr lang="en-US" altLang="zh-TW" b="1" dirty="0">
                <a:solidFill>
                  <a:srgbClr val="002060"/>
                </a:solidFill>
                <a:latin typeface="微軟正黑體" panose="020B0604030504040204" pitchFamily="34" charset="-120"/>
                <a:ea typeface="微軟正黑體" panose="020B0604030504040204" pitchFamily="34" charset="-120"/>
              </a:rPr>
              <a:t>40</a:t>
            </a:r>
            <a:r>
              <a:rPr lang="zh-TW" altLang="en-US" b="1" dirty="0">
                <a:solidFill>
                  <a:srgbClr val="002060"/>
                </a:solidFill>
                <a:latin typeface="微軟正黑體" panose="020B0604030504040204" pitchFamily="34" charset="-120"/>
                <a:ea typeface="微軟正黑體" panose="020B0604030504040204" pitchFamily="34" charset="-120"/>
              </a:rPr>
              <a:t>日。</a:t>
            </a:r>
          </a:p>
          <a:p>
            <a:pPr marL="457200" indent="-457200" algn="just">
              <a:buFont typeface="Wingdings" panose="05000000000000000000" pitchFamily="2" charset="2"/>
              <a:buAutoNum type="circleNumWdWhitePlain"/>
            </a:pPr>
            <a:r>
              <a:rPr lang="zh-TW" altLang="en-US" b="1" dirty="0">
                <a:solidFill>
                  <a:srgbClr val="002060"/>
                </a:solidFill>
                <a:latin typeface="微軟正黑體" panose="020B0604030504040204" pitchFamily="34" charset="-120"/>
                <a:ea typeface="微軟正黑體" panose="020B0604030504040204" pitchFamily="34" charset="-120"/>
              </a:rPr>
              <a:t>針對廠商申復案件擬採審查委員審查。並遵守「受理、審議核准、審議不核准」三大原則進行書審或會議審查。</a:t>
            </a:r>
          </a:p>
          <a:p>
            <a:pPr marL="457200" indent="-457200" algn="just">
              <a:buFont typeface="Wingdings" panose="05000000000000000000" pitchFamily="2" charset="2"/>
              <a:buAutoNum type="circleNumWdWhitePlain"/>
            </a:pPr>
            <a:r>
              <a:rPr lang="zh-TW" altLang="en-US" b="1" dirty="0">
                <a:solidFill>
                  <a:srgbClr val="002060"/>
                </a:solidFill>
                <a:latin typeface="微軟正黑體" panose="020B0604030504040204" pitchFamily="34" charset="-120"/>
                <a:ea typeface="微軟正黑體" panose="020B0604030504040204" pitchFamily="34" charset="-120"/>
              </a:rPr>
              <a:t>行政審查：檢查計畫書修訂之完整性與合約內容是否符合。整體作業時間預計</a:t>
            </a:r>
            <a:r>
              <a:rPr lang="en-US" altLang="zh-TW" b="1" dirty="0">
                <a:solidFill>
                  <a:srgbClr val="002060"/>
                </a:solidFill>
                <a:latin typeface="微軟正黑體" panose="020B0604030504040204" pitchFamily="34" charset="-120"/>
                <a:ea typeface="微軟正黑體" panose="020B0604030504040204" pitchFamily="34" charset="-120"/>
              </a:rPr>
              <a:t>15</a:t>
            </a:r>
            <a:r>
              <a:rPr lang="zh-TW" altLang="en-US" b="1" dirty="0">
                <a:solidFill>
                  <a:srgbClr val="002060"/>
                </a:solidFill>
                <a:latin typeface="微軟正黑體" panose="020B0604030504040204" pitchFamily="34" charset="-120"/>
                <a:ea typeface="微軟正黑體" panose="020B0604030504040204" pitchFamily="34" charset="-120"/>
              </a:rPr>
              <a:t>日</a:t>
            </a:r>
            <a:r>
              <a:rPr lang="zh-TW" altLang="en-US" b="1" dirty="0" smtClean="0">
                <a:solidFill>
                  <a:srgbClr val="002060"/>
                </a:solidFill>
                <a:latin typeface="微軟正黑體" panose="020B0604030504040204" pitchFamily="34" charset="-120"/>
                <a:ea typeface="微軟正黑體" panose="020B0604030504040204" pitchFamily="34" charset="-120"/>
              </a:rPr>
              <a:t>。</a:t>
            </a:r>
            <a:endParaRPr lang="zh-TW" altLang="en-US" b="1" dirty="0">
              <a:solidFill>
                <a:srgbClr val="002060"/>
              </a:solidFill>
              <a:latin typeface="微軟正黑體" panose="020B0604030504040204" pitchFamily="34" charset="-120"/>
              <a:ea typeface="微軟正黑體" panose="020B0604030504040204" pitchFamily="34" charset="-120"/>
            </a:endParaRPr>
          </a:p>
        </p:txBody>
      </p:sp>
      <p:grpSp>
        <p:nvGrpSpPr>
          <p:cNvPr id="114" name="群組 113"/>
          <p:cNvGrpSpPr/>
          <p:nvPr/>
        </p:nvGrpSpPr>
        <p:grpSpPr>
          <a:xfrm>
            <a:off x="278940" y="1278968"/>
            <a:ext cx="5001398" cy="4893787"/>
            <a:chOff x="592094" y="1209415"/>
            <a:chExt cx="5281483" cy="4893787"/>
          </a:xfrm>
        </p:grpSpPr>
        <p:sp>
          <p:nvSpPr>
            <p:cNvPr id="106" name="矩形 105"/>
            <p:cNvSpPr/>
            <p:nvPr/>
          </p:nvSpPr>
          <p:spPr>
            <a:xfrm>
              <a:off x="4456023" y="4091120"/>
              <a:ext cx="617625" cy="307777"/>
            </a:xfrm>
            <a:prstGeom prst="rect">
              <a:avLst/>
            </a:prstGeom>
          </p:spPr>
          <p:txBody>
            <a:bodyPr wrap="square">
              <a:spAutoFit/>
            </a:bodyPr>
            <a:lstStyle/>
            <a:p>
              <a:pPr algn="ctr"/>
              <a:r>
                <a:rPr lang="zh-TW" altLang="en-US" sz="1400" b="1" dirty="0" smtClean="0">
                  <a:solidFill>
                    <a:srgbClr val="0070C0"/>
                  </a:solidFill>
                  <a:latin typeface="微軟正黑體" panose="020B0604030504040204" pitchFamily="34" charset="-120"/>
                  <a:ea typeface="微軟正黑體" panose="020B0604030504040204" pitchFamily="34" charset="-120"/>
                </a:rPr>
                <a:t>通過</a:t>
              </a:r>
              <a:endParaRPr lang="zh-TW" altLang="en-US" sz="1400" b="1" dirty="0">
                <a:solidFill>
                  <a:srgbClr val="0070C0"/>
                </a:solidFill>
                <a:latin typeface="微軟正黑體" panose="020B0604030504040204" pitchFamily="34" charset="-120"/>
                <a:ea typeface="微軟正黑體" panose="020B0604030504040204" pitchFamily="34" charset="-120"/>
              </a:endParaRPr>
            </a:p>
          </p:txBody>
        </p:sp>
        <p:grpSp>
          <p:nvGrpSpPr>
            <p:cNvPr id="112" name="群組 111"/>
            <p:cNvGrpSpPr/>
            <p:nvPr/>
          </p:nvGrpSpPr>
          <p:grpSpPr>
            <a:xfrm>
              <a:off x="592094" y="1209415"/>
              <a:ext cx="5281483" cy="4893787"/>
              <a:chOff x="592095" y="1209415"/>
              <a:chExt cx="5248532" cy="4893787"/>
            </a:xfrm>
          </p:grpSpPr>
          <p:grpSp>
            <p:nvGrpSpPr>
              <p:cNvPr id="105" name="群組 104"/>
              <p:cNvGrpSpPr/>
              <p:nvPr/>
            </p:nvGrpSpPr>
            <p:grpSpPr>
              <a:xfrm>
                <a:off x="592095" y="1209415"/>
                <a:ext cx="5248532" cy="4893787"/>
                <a:chOff x="114300" y="1151750"/>
                <a:chExt cx="3316186" cy="4893787"/>
              </a:xfrm>
            </p:grpSpPr>
            <p:sp>
              <p:nvSpPr>
                <p:cNvPr id="91" name="橢圓 90"/>
                <p:cNvSpPr/>
                <p:nvPr/>
              </p:nvSpPr>
              <p:spPr>
                <a:xfrm>
                  <a:off x="199603" y="4354725"/>
                  <a:ext cx="565387" cy="526190"/>
                </a:xfrm>
                <a:prstGeom prst="ellipse">
                  <a:avLst/>
                </a:prstGeom>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結束</a:t>
                  </a:r>
                  <a:endParaRPr lang="zh-TW" altLang="en-US" sz="1400" b="1" dirty="0">
                    <a:latin typeface="微軟正黑體" panose="020B0604030504040204" pitchFamily="34" charset="-120"/>
                    <a:ea typeface="微軟正黑體" panose="020B0604030504040204" pitchFamily="34" charset="-120"/>
                  </a:endParaRPr>
                </a:p>
              </p:txBody>
            </p:sp>
            <p:grpSp>
              <p:nvGrpSpPr>
                <p:cNvPr id="104" name="群組 103"/>
                <p:cNvGrpSpPr/>
                <p:nvPr/>
              </p:nvGrpSpPr>
              <p:grpSpPr>
                <a:xfrm>
                  <a:off x="114300" y="1151750"/>
                  <a:ext cx="3316186" cy="4893787"/>
                  <a:chOff x="114300" y="1151750"/>
                  <a:chExt cx="3316186" cy="4893787"/>
                </a:xfrm>
              </p:grpSpPr>
              <p:sp>
                <p:nvSpPr>
                  <p:cNvPr id="6" name="圓角矩形 5"/>
                  <p:cNvSpPr/>
                  <p:nvPr/>
                </p:nvSpPr>
                <p:spPr>
                  <a:xfrm>
                    <a:off x="1668549" y="1151750"/>
                    <a:ext cx="1761937" cy="487193"/>
                  </a:xfrm>
                  <a:prstGeom prst="roundRect">
                    <a:avLst/>
                  </a:prstGeom>
                  <a:solidFill>
                    <a:schemeClr val="tx2">
                      <a:lumMod val="75000"/>
                    </a:schemeClr>
                  </a:solidFill>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廠商提出計畫申</a:t>
                    </a:r>
                    <a:r>
                      <a:rPr lang="zh-TW" altLang="en-US" sz="1400" b="1" dirty="0">
                        <a:latin typeface="微軟正黑體" panose="020B0604030504040204" pitchFamily="34" charset="-120"/>
                        <a:ea typeface="微軟正黑體" panose="020B0604030504040204" pitchFamily="34" charset="-120"/>
                      </a:rPr>
                      <a:t>請</a:t>
                    </a:r>
                  </a:p>
                </p:txBody>
              </p:sp>
              <p:sp>
                <p:nvSpPr>
                  <p:cNvPr id="7" name="菱形 6"/>
                  <p:cNvSpPr/>
                  <p:nvPr/>
                </p:nvSpPr>
                <p:spPr>
                  <a:xfrm>
                    <a:off x="1717495" y="1972703"/>
                    <a:ext cx="1664043" cy="848885"/>
                  </a:xfrm>
                  <a:prstGeom prst="diamond">
                    <a:avLst/>
                  </a:prstGeom>
                  <a:solidFill>
                    <a:schemeClr val="accent6">
                      <a:lumMod val="50000"/>
                    </a:schemeClr>
                  </a:solidFill>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資格文件審查</a:t>
                    </a:r>
                    <a:endParaRPr lang="zh-TW" altLang="en-US" sz="1400" b="1" dirty="0">
                      <a:latin typeface="微軟正黑體" panose="020B0604030504040204" pitchFamily="34" charset="-120"/>
                      <a:ea typeface="微軟正黑體" panose="020B0604030504040204" pitchFamily="34" charset="-120"/>
                    </a:endParaRPr>
                  </a:p>
                </p:txBody>
              </p:sp>
              <p:sp>
                <p:nvSpPr>
                  <p:cNvPr id="72" name="菱形 71"/>
                  <p:cNvSpPr/>
                  <p:nvPr/>
                </p:nvSpPr>
                <p:spPr>
                  <a:xfrm>
                    <a:off x="1717495" y="3155348"/>
                    <a:ext cx="1664043" cy="848885"/>
                  </a:xfrm>
                  <a:prstGeom prst="diamond">
                    <a:avLst/>
                  </a:prstGeom>
                  <a:solidFill>
                    <a:schemeClr val="accent6">
                      <a:lumMod val="50000"/>
                    </a:schemeClr>
                  </a:solidFill>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審查委員會</a:t>
                    </a:r>
                    <a:endParaRPr lang="zh-TW" altLang="en-US" sz="1400" b="1" dirty="0">
                      <a:latin typeface="微軟正黑體" panose="020B0604030504040204" pitchFamily="34" charset="-120"/>
                      <a:ea typeface="微軟正黑體" panose="020B0604030504040204" pitchFamily="34" charset="-120"/>
                    </a:endParaRPr>
                  </a:p>
                </p:txBody>
              </p:sp>
              <p:sp>
                <p:nvSpPr>
                  <p:cNvPr id="8" name="向下箭號 7"/>
                  <p:cNvSpPr/>
                  <p:nvPr/>
                </p:nvSpPr>
                <p:spPr>
                  <a:xfrm>
                    <a:off x="2483612" y="1638943"/>
                    <a:ext cx="136019" cy="333760"/>
                  </a:xfrm>
                  <a:prstGeom prst="down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grpSp>
                <p:nvGrpSpPr>
                  <p:cNvPr id="75" name="群組 74"/>
                  <p:cNvGrpSpPr/>
                  <p:nvPr/>
                </p:nvGrpSpPr>
                <p:grpSpPr>
                  <a:xfrm>
                    <a:off x="1029729" y="1395346"/>
                    <a:ext cx="687766" cy="1001799"/>
                    <a:chOff x="1029729" y="1395346"/>
                    <a:chExt cx="687766" cy="1001799"/>
                  </a:xfrm>
                </p:grpSpPr>
                <p:cxnSp>
                  <p:nvCxnSpPr>
                    <p:cNvPr id="10" name="直線接點 9"/>
                    <p:cNvCxnSpPr/>
                    <p:nvPr/>
                  </p:nvCxnSpPr>
                  <p:spPr>
                    <a:xfrm flipH="1">
                      <a:off x="1029730" y="2397145"/>
                      <a:ext cx="687765" cy="0"/>
                    </a:xfrm>
                    <a:prstGeom prst="line">
                      <a:avLst/>
                    </a:prstGeom>
                    <a:ln w="28575">
                      <a:prstDash val="sysDash"/>
                    </a:ln>
                  </p:spPr>
                  <p:style>
                    <a:lnRef idx="3">
                      <a:schemeClr val="accent3"/>
                    </a:lnRef>
                    <a:fillRef idx="0">
                      <a:schemeClr val="accent3"/>
                    </a:fillRef>
                    <a:effectRef idx="2">
                      <a:schemeClr val="accent3"/>
                    </a:effectRef>
                    <a:fontRef idx="minor">
                      <a:schemeClr val="tx1"/>
                    </a:fontRef>
                  </p:style>
                </p:cxnSp>
                <p:cxnSp>
                  <p:nvCxnSpPr>
                    <p:cNvPr id="73" name="直線接點 72"/>
                    <p:cNvCxnSpPr/>
                    <p:nvPr/>
                  </p:nvCxnSpPr>
                  <p:spPr>
                    <a:xfrm>
                      <a:off x="1029729" y="1395346"/>
                      <a:ext cx="1" cy="1001799"/>
                    </a:xfrm>
                    <a:prstGeom prst="line">
                      <a:avLst/>
                    </a:prstGeom>
                    <a:ln w="28575">
                      <a:prstDash val="sysDash"/>
                    </a:ln>
                  </p:spPr>
                  <p:style>
                    <a:lnRef idx="3">
                      <a:schemeClr val="accent3"/>
                    </a:lnRef>
                    <a:fillRef idx="0">
                      <a:schemeClr val="accent3"/>
                    </a:fillRef>
                    <a:effectRef idx="2">
                      <a:schemeClr val="accent3"/>
                    </a:effectRef>
                    <a:fontRef idx="minor">
                      <a:schemeClr val="tx1"/>
                    </a:fontRef>
                  </p:style>
                </p:cxnSp>
                <p:cxnSp>
                  <p:nvCxnSpPr>
                    <p:cNvPr id="74" name="直線接點 73"/>
                    <p:cNvCxnSpPr/>
                    <p:nvPr/>
                  </p:nvCxnSpPr>
                  <p:spPr>
                    <a:xfrm flipH="1">
                      <a:off x="1029729" y="1395346"/>
                      <a:ext cx="638821" cy="0"/>
                    </a:xfrm>
                    <a:prstGeom prst="line">
                      <a:avLst/>
                    </a:prstGeom>
                    <a:ln w="28575">
                      <a:prstDash val="sysDash"/>
                      <a:headEnd type="arrow" w="med" len="med"/>
                      <a:tailEnd type="none" w="med" len="med"/>
                    </a:ln>
                  </p:spPr>
                  <p:style>
                    <a:lnRef idx="3">
                      <a:schemeClr val="accent3"/>
                    </a:lnRef>
                    <a:fillRef idx="0">
                      <a:schemeClr val="accent3"/>
                    </a:fillRef>
                    <a:effectRef idx="2">
                      <a:schemeClr val="accent3"/>
                    </a:effectRef>
                    <a:fontRef idx="minor">
                      <a:schemeClr val="tx1"/>
                    </a:fontRef>
                  </p:style>
                </p:cxnSp>
              </p:grpSp>
              <p:sp>
                <p:nvSpPr>
                  <p:cNvPr id="76" name="矩形 75"/>
                  <p:cNvSpPr/>
                  <p:nvPr/>
                </p:nvSpPr>
                <p:spPr>
                  <a:xfrm>
                    <a:off x="1166538" y="2132063"/>
                    <a:ext cx="456988" cy="307777"/>
                  </a:xfrm>
                  <a:prstGeom prst="rect">
                    <a:avLst/>
                  </a:prstGeom>
                </p:spPr>
                <p:txBody>
                  <a:bodyPr wrap="none">
                    <a:spAutoFit/>
                  </a:bodyPr>
                  <a:lstStyle/>
                  <a:p>
                    <a:pPr algn="ctr"/>
                    <a:r>
                      <a:rPr lang="zh-TW" altLang="en-US" sz="1400" b="1" dirty="0" smtClean="0">
                        <a:solidFill>
                          <a:schemeClr val="tx1">
                            <a:lumMod val="50000"/>
                            <a:lumOff val="50000"/>
                          </a:schemeClr>
                        </a:solidFill>
                        <a:latin typeface="微軟正黑體" panose="020B0604030504040204" pitchFamily="34" charset="-120"/>
                        <a:ea typeface="微軟正黑體" panose="020B0604030504040204" pitchFamily="34" charset="-120"/>
                      </a:rPr>
                      <a:t>不符合</a:t>
                    </a:r>
                    <a:endParaRPr lang="zh-TW" altLang="en-US" sz="1400" dirty="0">
                      <a:solidFill>
                        <a:schemeClr val="tx1">
                          <a:lumMod val="50000"/>
                          <a:lumOff val="50000"/>
                        </a:schemeClr>
                      </a:solidFill>
                    </a:endParaRPr>
                  </a:p>
                </p:txBody>
              </p:sp>
              <p:sp>
                <p:nvSpPr>
                  <p:cNvPr id="77" name="矩形 76"/>
                  <p:cNvSpPr/>
                  <p:nvPr/>
                </p:nvSpPr>
                <p:spPr>
                  <a:xfrm>
                    <a:off x="629618" y="1390496"/>
                    <a:ext cx="400110" cy="1006649"/>
                  </a:xfrm>
                  <a:prstGeom prst="rect">
                    <a:avLst/>
                  </a:prstGeom>
                </p:spPr>
                <p:txBody>
                  <a:bodyPr vert="eaVert" wrap="square">
                    <a:spAutoFit/>
                  </a:bodyPr>
                  <a:lstStyle/>
                  <a:p>
                    <a:pPr algn="ctr"/>
                    <a:r>
                      <a:rPr lang="zh-TW" altLang="en-US" sz="1400" b="1" dirty="0" smtClean="0">
                        <a:solidFill>
                          <a:schemeClr val="tx1">
                            <a:lumMod val="50000"/>
                            <a:lumOff val="50000"/>
                          </a:schemeClr>
                        </a:solidFill>
                        <a:latin typeface="微軟正黑體" panose="020B0604030504040204" pitchFamily="34" charset="-120"/>
                        <a:ea typeface="微軟正黑體" panose="020B0604030504040204" pitchFamily="34" charset="-120"/>
                      </a:rPr>
                      <a:t>補件或退</a:t>
                    </a:r>
                    <a:r>
                      <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rPr>
                      <a:t>件</a:t>
                    </a:r>
                    <a:endParaRPr lang="zh-TW" altLang="en-US" sz="1400" dirty="0">
                      <a:solidFill>
                        <a:schemeClr val="tx1">
                          <a:lumMod val="50000"/>
                          <a:lumOff val="50000"/>
                        </a:schemeClr>
                      </a:solidFill>
                    </a:endParaRPr>
                  </a:p>
                </p:txBody>
              </p:sp>
              <p:sp>
                <p:nvSpPr>
                  <p:cNvPr id="78" name="向下箭號 77"/>
                  <p:cNvSpPr/>
                  <p:nvPr/>
                </p:nvSpPr>
                <p:spPr>
                  <a:xfrm>
                    <a:off x="2481506" y="2821588"/>
                    <a:ext cx="136019" cy="333760"/>
                  </a:xfrm>
                  <a:prstGeom prst="down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79" name="矩形 78"/>
                  <p:cNvSpPr/>
                  <p:nvPr/>
                </p:nvSpPr>
                <p:spPr>
                  <a:xfrm>
                    <a:off x="2555650" y="2826086"/>
                    <a:ext cx="390235" cy="307777"/>
                  </a:xfrm>
                  <a:prstGeom prst="rect">
                    <a:avLst/>
                  </a:prstGeom>
                </p:spPr>
                <p:txBody>
                  <a:bodyPr wrap="square">
                    <a:spAutoFit/>
                  </a:bodyPr>
                  <a:lstStyle/>
                  <a:p>
                    <a:pPr algn="ctr"/>
                    <a:r>
                      <a:rPr lang="zh-TW" altLang="en-US" sz="1400" b="1" dirty="0" smtClean="0">
                        <a:solidFill>
                          <a:srgbClr val="0070C0"/>
                        </a:solidFill>
                        <a:latin typeface="微軟正黑體" panose="020B0604030504040204" pitchFamily="34" charset="-120"/>
                        <a:ea typeface="微軟正黑體" panose="020B0604030504040204" pitchFamily="34" charset="-120"/>
                      </a:rPr>
                      <a:t>符合</a:t>
                    </a:r>
                    <a:endParaRPr lang="zh-TW" altLang="en-US" sz="1400" b="1" dirty="0">
                      <a:solidFill>
                        <a:srgbClr val="0070C0"/>
                      </a:solidFill>
                      <a:latin typeface="微軟正黑體" panose="020B0604030504040204" pitchFamily="34" charset="-120"/>
                      <a:ea typeface="微軟正黑體" panose="020B0604030504040204" pitchFamily="34" charset="-120"/>
                    </a:endParaRPr>
                  </a:p>
                </p:txBody>
              </p:sp>
              <p:sp>
                <p:nvSpPr>
                  <p:cNvPr id="80" name="向下箭號 79"/>
                  <p:cNvSpPr/>
                  <p:nvPr/>
                </p:nvSpPr>
                <p:spPr>
                  <a:xfrm>
                    <a:off x="2487641" y="4020965"/>
                    <a:ext cx="136019" cy="333760"/>
                  </a:xfrm>
                  <a:prstGeom prst="down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81" name="圓角矩形 80"/>
                  <p:cNvSpPr/>
                  <p:nvPr/>
                </p:nvSpPr>
                <p:spPr>
                  <a:xfrm>
                    <a:off x="1664814" y="4371457"/>
                    <a:ext cx="1762127" cy="487193"/>
                  </a:xfrm>
                  <a:prstGeom prst="roundRect">
                    <a:avLst/>
                  </a:prstGeom>
                  <a:solidFill>
                    <a:schemeClr val="tx2">
                      <a:lumMod val="75000"/>
                    </a:schemeClr>
                  </a:solidFill>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修正計畫書</a:t>
                    </a:r>
                    <a:endParaRPr lang="zh-TW" altLang="en-US" sz="1400" b="1" dirty="0">
                      <a:latin typeface="微軟正黑體" panose="020B0604030504040204" pitchFamily="34" charset="-120"/>
                      <a:ea typeface="微軟正黑體" panose="020B0604030504040204" pitchFamily="34" charset="-120"/>
                    </a:endParaRPr>
                  </a:p>
                </p:txBody>
              </p:sp>
              <p:sp>
                <p:nvSpPr>
                  <p:cNvPr id="82" name="菱形 81"/>
                  <p:cNvSpPr/>
                  <p:nvPr/>
                </p:nvSpPr>
                <p:spPr>
                  <a:xfrm>
                    <a:off x="1713761" y="5196652"/>
                    <a:ext cx="1664043" cy="848885"/>
                  </a:xfrm>
                  <a:prstGeom prst="diamond">
                    <a:avLst/>
                  </a:prstGeom>
                  <a:solidFill>
                    <a:srgbClr val="C00000"/>
                  </a:solidFill>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簽約</a:t>
                    </a:r>
                    <a:endParaRPr lang="en-US" altLang="zh-TW" sz="1400" b="1" dirty="0" smtClean="0">
                      <a:latin typeface="微軟正黑體" panose="020B0604030504040204" pitchFamily="34" charset="-120"/>
                      <a:ea typeface="微軟正黑體" panose="020B0604030504040204" pitchFamily="34" charset="-120"/>
                    </a:endParaRPr>
                  </a:p>
                  <a:p>
                    <a:pPr algn="ctr"/>
                    <a:r>
                      <a:rPr lang="zh-TW" altLang="en-US" sz="1400" b="1" dirty="0" smtClean="0">
                        <a:latin typeface="微軟正黑體" panose="020B0604030504040204" pitchFamily="34" charset="-120"/>
                        <a:ea typeface="微軟正黑體" panose="020B0604030504040204" pitchFamily="34" charset="-120"/>
                      </a:rPr>
                      <a:t>撥款</a:t>
                    </a:r>
                    <a:endParaRPr lang="zh-TW" altLang="en-US" sz="1400" b="1" dirty="0">
                      <a:latin typeface="微軟正黑體" panose="020B0604030504040204" pitchFamily="34" charset="-120"/>
                      <a:ea typeface="微軟正黑體" panose="020B0604030504040204" pitchFamily="34" charset="-120"/>
                    </a:endParaRPr>
                  </a:p>
                </p:txBody>
              </p:sp>
              <p:sp>
                <p:nvSpPr>
                  <p:cNvPr id="83" name="向下箭號 82"/>
                  <p:cNvSpPr/>
                  <p:nvPr/>
                </p:nvSpPr>
                <p:spPr>
                  <a:xfrm>
                    <a:off x="2481506" y="4858650"/>
                    <a:ext cx="136019" cy="333760"/>
                  </a:xfrm>
                  <a:prstGeom prst="down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grpSp>
                <p:nvGrpSpPr>
                  <p:cNvPr id="84" name="群組 83"/>
                  <p:cNvGrpSpPr/>
                  <p:nvPr/>
                </p:nvGrpSpPr>
                <p:grpSpPr>
                  <a:xfrm>
                    <a:off x="482297" y="2577991"/>
                    <a:ext cx="1387692" cy="1754469"/>
                    <a:chOff x="486031" y="1395346"/>
                    <a:chExt cx="1387692" cy="1754469"/>
                  </a:xfrm>
                </p:grpSpPr>
                <p:cxnSp>
                  <p:nvCxnSpPr>
                    <p:cNvPr id="85" name="直線接點 84"/>
                    <p:cNvCxnSpPr/>
                    <p:nvPr/>
                  </p:nvCxnSpPr>
                  <p:spPr>
                    <a:xfrm flipH="1">
                      <a:off x="486031" y="2397145"/>
                      <a:ext cx="1231465" cy="0"/>
                    </a:xfrm>
                    <a:prstGeom prst="line">
                      <a:avLst/>
                    </a:prstGeom>
                    <a:ln w="28575">
                      <a:prstDash val="sysDash"/>
                    </a:ln>
                  </p:spPr>
                  <p:style>
                    <a:lnRef idx="3">
                      <a:schemeClr val="accent3"/>
                    </a:lnRef>
                    <a:fillRef idx="0">
                      <a:schemeClr val="accent3"/>
                    </a:fillRef>
                    <a:effectRef idx="2">
                      <a:schemeClr val="accent3"/>
                    </a:effectRef>
                    <a:fontRef idx="minor">
                      <a:schemeClr val="tx1"/>
                    </a:fontRef>
                  </p:style>
                </p:cxnSp>
                <p:cxnSp>
                  <p:nvCxnSpPr>
                    <p:cNvPr id="86" name="直線接點 85"/>
                    <p:cNvCxnSpPr/>
                    <p:nvPr/>
                  </p:nvCxnSpPr>
                  <p:spPr>
                    <a:xfrm>
                      <a:off x="486031" y="1428553"/>
                      <a:ext cx="0" cy="1721262"/>
                    </a:xfrm>
                    <a:prstGeom prst="line">
                      <a:avLst/>
                    </a:prstGeom>
                    <a:ln w="28575">
                      <a:prstDash val="sysDash"/>
                      <a:headEnd type="none"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87" name="直線接點 86"/>
                    <p:cNvCxnSpPr/>
                    <p:nvPr/>
                  </p:nvCxnSpPr>
                  <p:spPr>
                    <a:xfrm flipH="1" flipV="1">
                      <a:off x="486031" y="1395346"/>
                      <a:ext cx="1387692" cy="0"/>
                    </a:xfrm>
                    <a:prstGeom prst="line">
                      <a:avLst/>
                    </a:prstGeom>
                    <a:ln w="28575">
                      <a:prstDash val="sysDash"/>
                      <a:headEnd type="arrow" w="med" len="med"/>
                      <a:tailEnd type="none" w="med" len="med"/>
                    </a:ln>
                  </p:spPr>
                  <p:style>
                    <a:lnRef idx="3">
                      <a:schemeClr val="accent3"/>
                    </a:lnRef>
                    <a:fillRef idx="0">
                      <a:schemeClr val="accent3"/>
                    </a:fillRef>
                    <a:effectRef idx="2">
                      <a:schemeClr val="accent3"/>
                    </a:effectRef>
                    <a:fontRef idx="minor">
                      <a:schemeClr val="tx1"/>
                    </a:fontRef>
                  </p:style>
                </p:cxnSp>
              </p:grpSp>
              <p:cxnSp>
                <p:nvCxnSpPr>
                  <p:cNvPr id="97" name="直線接點 96"/>
                  <p:cNvCxnSpPr>
                    <a:stCxn id="81" idx="1"/>
                    <a:endCxn id="91" idx="6"/>
                  </p:cNvCxnSpPr>
                  <p:nvPr/>
                </p:nvCxnSpPr>
                <p:spPr>
                  <a:xfrm flipH="1">
                    <a:off x="764990" y="4615054"/>
                    <a:ext cx="899824" cy="2766"/>
                  </a:xfrm>
                  <a:prstGeom prst="line">
                    <a:avLst/>
                  </a:prstGeom>
                  <a:ln w="28575">
                    <a:prstDash val="sysDash"/>
                    <a:headEnd type="none" w="med" len="med"/>
                    <a:tailEnd type="arrow" w="med" len="med"/>
                  </a:ln>
                </p:spPr>
                <p:style>
                  <a:lnRef idx="3">
                    <a:schemeClr val="accent3"/>
                  </a:lnRef>
                  <a:fillRef idx="0">
                    <a:schemeClr val="accent3"/>
                  </a:fillRef>
                  <a:effectRef idx="2">
                    <a:schemeClr val="accent3"/>
                  </a:effectRef>
                  <a:fontRef idx="minor">
                    <a:schemeClr val="tx1"/>
                  </a:fontRef>
                </p:style>
              </p:cxnSp>
              <p:sp>
                <p:nvSpPr>
                  <p:cNvPr id="101" name="矩形 100"/>
                  <p:cNvSpPr/>
                  <p:nvPr/>
                </p:nvSpPr>
                <p:spPr>
                  <a:xfrm>
                    <a:off x="514410" y="3320836"/>
                    <a:ext cx="1199351" cy="307777"/>
                  </a:xfrm>
                  <a:prstGeom prst="rect">
                    <a:avLst/>
                  </a:prstGeom>
                </p:spPr>
                <p:txBody>
                  <a:bodyPr wrap="square">
                    <a:spAutoFit/>
                  </a:bodyPr>
                  <a:lstStyle/>
                  <a:p>
                    <a:pPr algn="ctr"/>
                    <a:r>
                      <a:rPr lang="zh-TW" altLang="en-US" sz="1400" b="1" dirty="0" smtClean="0">
                        <a:solidFill>
                          <a:schemeClr val="tx1">
                            <a:lumMod val="50000"/>
                            <a:lumOff val="50000"/>
                          </a:schemeClr>
                        </a:solidFill>
                        <a:latin typeface="微軟正黑體" panose="020B0604030504040204" pitchFamily="34" charset="-120"/>
                        <a:ea typeface="微軟正黑體" panose="020B0604030504040204" pitchFamily="34" charset="-120"/>
                      </a:rPr>
                      <a:t>不通過</a:t>
                    </a:r>
                    <a:endParaRPr lang="zh-TW" altLang="en-US" sz="1400" dirty="0">
                      <a:solidFill>
                        <a:schemeClr val="tx1">
                          <a:lumMod val="50000"/>
                          <a:lumOff val="50000"/>
                        </a:schemeClr>
                      </a:solidFill>
                    </a:endParaRPr>
                  </a:p>
                </p:txBody>
              </p:sp>
              <p:sp>
                <p:nvSpPr>
                  <p:cNvPr id="102" name="矩形 101"/>
                  <p:cNvSpPr/>
                  <p:nvPr/>
                </p:nvSpPr>
                <p:spPr>
                  <a:xfrm>
                    <a:off x="114300" y="2611198"/>
                    <a:ext cx="400110" cy="964625"/>
                  </a:xfrm>
                  <a:prstGeom prst="rect">
                    <a:avLst/>
                  </a:prstGeom>
                </p:spPr>
                <p:txBody>
                  <a:bodyPr vert="eaVert" wrap="square">
                    <a:spAutoFit/>
                  </a:bodyPr>
                  <a:lstStyle/>
                  <a:p>
                    <a:pPr algn="ctr"/>
                    <a:r>
                      <a:rPr lang="zh-TW" altLang="en-US" sz="1400" b="1" dirty="0" smtClean="0">
                        <a:solidFill>
                          <a:schemeClr val="tx1">
                            <a:lumMod val="50000"/>
                            <a:lumOff val="50000"/>
                          </a:schemeClr>
                        </a:solidFill>
                        <a:latin typeface="微軟正黑體" panose="020B0604030504040204" pitchFamily="34" charset="-120"/>
                        <a:ea typeface="微軟正黑體" panose="020B0604030504040204" pitchFamily="34" charset="-120"/>
                      </a:rPr>
                      <a:t>廠商申復</a:t>
                    </a:r>
                    <a:endPar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103" name="矩形 102"/>
                  <p:cNvSpPr/>
                  <p:nvPr/>
                </p:nvSpPr>
                <p:spPr>
                  <a:xfrm>
                    <a:off x="977143" y="4354725"/>
                    <a:ext cx="570424" cy="307777"/>
                  </a:xfrm>
                  <a:prstGeom prst="rect">
                    <a:avLst/>
                  </a:prstGeom>
                </p:spPr>
                <p:txBody>
                  <a:bodyPr wrap="none">
                    <a:spAutoFit/>
                  </a:bodyPr>
                  <a:lstStyle/>
                  <a:p>
                    <a:pPr algn="ctr"/>
                    <a:r>
                      <a:rPr lang="zh-TW" altLang="en-US" sz="1400" b="1" dirty="0" smtClean="0">
                        <a:solidFill>
                          <a:schemeClr val="tx1">
                            <a:lumMod val="50000"/>
                            <a:lumOff val="50000"/>
                          </a:schemeClr>
                        </a:solidFill>
                        <a:latin typeface="微軟正黑體" panose="020B0604030504040204" pitchFamily="34" charset="-120"/>
                        <a:ea typeface="微軟正黑體" panose="020B0604030504040204" pitchFamily="34" charset="-120"/>
                      </a:rPr>
                      <a:t>放棄簽約</a:t>
                    </a:r>
                    <a:endParaRPr lang="zh-TW" altLang="en-US" sz="1400" dirty="0">
                      <a:solidFill>
                        <a:schemeClr val="tx1">
                          <a:lumMod val="50000"/>
                          <a:lumOff val="50000"/>
                        </a:schemeClr>
                      </a:solidFill>
                    </a:endParaRPr>
                  </a:p>
                </p:txBody>
              </p:sp>
            </p:grpSp>
          </p:grpSp>
          <p:sp>
            <p:nvSpPr>
              <p:cNvPr id="108" name="橢圓 107"/>
              <p:cNvSpPr/>
              <p:nvPr/>
            </p:nvSpPr>
            <p:spPr>
              <a:xfrm>
                <a:off x="3730885" y="2166036"/>
                <a:ext cx="214183" cy="206461"/>
              </a:xfrm>
              <a:prstGeom prst="ellipse">
                <a:avLst/>
              </a:prstGeom>
              <a:solidFill>
                <a:srgbClr val="C00000"/>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dirty="0" smtClean="0"/>
                  <a:t>1</a:t>
                </a:r>
              </a:p>
            </p:txBody>
          </p:sp>
          <p:sp>
            <p:nvSpPr>
              <p:cNvPr id="109" name="橢圓 108"/>
              <p:cNvSpPr/>
              <p:nvPr/>
            </p:nvSpPr>
            <p:spPr>
              <a:xfrm>
                <a:off x="3730885" y="3337027"/>
                <a:ext cx="214183" cy="206461"/>
              </a:xfrm>
              <a:prstGeom prst="ellipse">
                <a:avLst/>
              </a:prstGeom>
              <a:solidFill>
                <a:srgbClr val="C00000"/>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dirty="0"/>
                  <a:t>2</a:t>
                </a:r>
                <a:endParaRPr lang="en-US" altLang="zh-TW" dirty="0" smtClean="0"/>
              </a:p>
            </p:txBody>
          </p:sp>
          <p:sp>
            <p:nvSpPr>
              <p:cNvPr id="110" name="橢圓 109"/>
              <p:cNvSpPr/>
              <p:nvPr/>
            </p:nvSpPr>
            <p:spPr>
              <a:xfrm>
                <a:off x="917747" y="2541465"/>
                <a:ext cx="214183" cy="206461"/>
              </a:xfrm>
              <a:prstGeom prst="ellipse">
                <a:avLst/>
              </a:prstGeom>
              <a:solidFill>
                <a:srgbClr val="C00000"/>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dirty="0" smtClean="0"/>
                  <a:t>3</a:t>
                </a:r>
              </a:p>
            </p:txBody>
          </p:sp>
          <p:sp>
            <p:nvSpPr>
              <p:cNvPr id="111" name="橢圓 110"/>
              <p:cNvSpPr/>
              <p:nvPr/>
            </p:nvSpPr>
            <p:spPr>
              <a:xfrm>
                <a:off x="3726752" y="4460029"/>
                <a:ext cx="214183" cy="206461"/>
              </a:xfrm>
              <a:prstGeom prst="ellipse">
                <a:avLst/>
              </a:prstGeom>
              <a:solidFill>
                <a:srgbClr val="C00000"/>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dirty="0" smtClean="0"/>
                  <a:t>4</a:t>
                </a:r>
              </a:p>
            </p:txBody>
          </p:sp>
        </p:grpSp>
      </p:grpSp>
      <p:grpSp>
        <p:nvGrpSpPr>
          <p:cNvPr id="117" name="群組 116"/>
          <p:cNvGrpSpPr/>
          <p:nvPr/>
        </p:nvGrpSpPr>
        <p:grpSpPr>
          <a:xfrm>
            <a:off x="5721567" y="3459676"/>
            <a:ext cx="4141953" cy="1904923"/>
            <a:chOff x="5735215" y="3950998"/>
            <a:chExt cx="4396530" cy="1904923"/>
          </a:xfrm>
        </p:grpSpPr>
        <p:sp>
          <p:nvSpPr>
            <p:cNvPr id="115" name="圓角矩形 114"/>
            <p:cNvSpPr/>
            <p:nvPr/>
          </p:nvSpPr>
          <p:spPr>
            <a:xfrm>
              <a:off x="5735215" y="3950998"/>
              <a:ext cx="1472893" cy="439127"/>
            </a:xfrm>
            <a:prstGeom prst="roundRect">
              <a:avLst/>
            </a:prstGeom>
            <a:solidFill>
              <a:srgbClr val="EE85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審查重點</a:t>
              </a:r>
              <a:endParaRPr lang="zh-TW" altLang="en-US" b="1" dirty="0">
                <a:latin typeface="微軟正黑體" panose="020B0604030504040204" pitchFamily="34" charset="-120"/>
                <a:ea typeface="微軟正黑體" panose="020B0604030504040204" pitchFamily="34" charset="-120"/>
              </a:endParaRPr>
            </a:p>
          </p:txBody>
        </p:sp>
        <p:sp>
          <p:nvSpPr>
            <p:cNvPr id="116" name="矩形 115"/>
            <p:cNvSpPr/>
            <p:nvPr/>
          </p:nvSpPr>
          <p:spPr>
            <a:xfrm>
              <a:off x="5735215" y="4378593"/>
              <a:ext cx="4396530" cy="1477328"/>
            </a:xfrm>
            <a:prstGeom prst="rect">
              <a:avLst/>
            </a:prstGeom>
            <a:solidFill>
              <a:schemeClr val="accent2">
                <a:lumMod val="20000"/>
                <a:lumOff val="80000"/>
              </a:schemeClr>
            </a:solidFill>
            <a:ln>
              <a:solidFill>
                <a:srgbClr val="0070C0"/>
              </a:solidFill>
              <a:prstDash val="dash"/>
            </a:ln>
          </p:spPr>
          <p:txBody>
            <a:bodyPr wrap="square">
              <a:spAutoFit/>
            </a:bodyPr>
            <a:lstStyle/>
            <a:p>
              <a:pPr marL="285750" indent="-285750" algn="just">
                <a:buFont typeface="Wingdings" panose="05000000000000000000" pitchFamily="2" charset="2"/>
                <a:buChar char="ü"/>
              </a:pPr>
              <a:r>
                <a:rPr lang="zh-TW" altLang="en-US" b="1" dirty="0" smtClean="0">
                  <a:solidFill>
                    <a:srgbClr val="002060"/>
                  </a:solidFill>
                  <a:latin typeface="微軟正黑體" panose="020B0604030504040204" pitchFamily="34" charset="-120"/>
                  <a:ea typeface="微軟正黑體" panose="020B0604030504040204" pitchFamily="34" charset="-120"/>
                </a:rPr>
                <a:t>計畫完整性、可行性、財務狀況。</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ü"/>
              </a:pPr>
              <a:r>
                <a:rPr lang="zh-TW" altLang="en-US" b="1" dirty="0" smtClean="0">
                  <a:solidFill>
                    <a:srgbClr val="002060"/>
                  </a:solidFill>
                  <a:latin typeface="微軟正黑體" panose="020B0604030504040204" pitchFamily="34" charset="-120"/>
                  <a:ea typeface="微軟正黑體" panose="020B0604030504040204" pitchFamily="34" charset="-120"/>
                </a:rPr>
                <a:t>商品化潛能、經濟效益或衍生價值。</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ü"/>
              </a:pPr>
              <a:r>
                <a:rPr lang="zh-TW" altLang="en-US" b="1" dirty="0" smtClean="0">
                  <a:solidFill>
                    <a:srgbClr val="002060"/>
                  </a:solidFill>
                  <a:latin typeface="微軟正黑體" panose="020B0604030504040204" pitchFamily="34" charset="-120"/>
                  <a:ea typeface="微軟正黑體" panose="020B0604030504040204" pitchFamily="34" charset="-120"/>
                </a:rPr>
                <a:t>符合本縣目標產業、列入加分機制。</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ü"/>
              </a:pPr>
              <a:r>
                <a:rPr lang="zh-TW" altLang="en-US" b="1" dirty="0" smtClean="0">
                  <a:solidFill>
                    <a:srgbClr val="002060"/>
                  </a:solidFill>
                  <a:latin typeface="微軟正黑體" panose="020B0604030504040204" pitchFamily="34" charset="-120"/>
                  <a:ea typeface="微軟正黑體" panose="020B0604030504040204" pitchFamily="34" charset="-120"/>
                </a:rPr>
                <a:t>提升產業競爭力、符合清潔環保。</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ü"/>
              </a:pPr>
              <a:r>
                <a:rPr lang="zh-TW" altLang="en-US" b="1" dirty="0" smtClean="0">
                  <a:solidFill>
                    <a:srgbClr val="002060"/>
                  </a:solidFill>
                  <a:latin typeface="微軟正黑體" panose="020B0604030504040204" pitchFamily="34" charset="-120"/>
                  <a:ea typeface="微軟正黑體" panose="020B0604030504040204" pitchFamily="34" charset="-120"/>
                </a:rPr>
                <a:t>重複申請、侵權等情事。</a:t>
              </a:r>
              <a:endParaRPr lang="zh-TW" altLang="en-US" b="1" dirty="0">
                <a:solidFill>
                  <a:srgbClr val="002060"/>
                </a:solidFill>
                <a:latin typeface="微軟正黑體" panose="020B0604030504040204" pitchFamily="34" charset="-120"/>
                <a:ea typeface="微軟正黑體" panose="020B0604030504040204" pitchFamily="34" charset="-120"/>
              </a:endParaRPr>
            </a:p>
          </p:txBody>
        </p:sp>
      </p:grpSp>
      <p:pic>
        <p:nvPicPr>
          <p:cNvPr id="118" name="圖片 1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024236" y="3886729"/>
            <a:ext cx="1905000" cy="1666875"/>
          </a:xfrm>
          <a:prstGeom prst="rect">
            <a:avLst/>
          </a:prstGeom>
        </p:spPr>
      </p:pic>
      <p:sp>
        <p:nvSpPr>
          <p:cNvPr id="119" name="圓角矩形 118"/>
          <p:cNvSpPr/>
          <p:nvPr/>
        </p:nvSpPr>
        <p:spPr>
          <a:xfrm>
            <a:off x="5730899" y="633525"/>
            <a:ext cx="1387606" cy="439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審查原則</a:t>
            </a:r>
            <a:endParaRPr lang="zh-TW" altLang="en-US" b="1" dirty="0">
              <a:latin typeface="微軟正黑體" panose="020B0604030504040204" pitchFamily="34" charset="-120"/>
              <a:ea typeface="微軟正黑體" panose="020B0604030504040204" pitchFamily="34" charset="-120"/>
            </a:endParaRPr>
          </a:p>
        </p:txBody>
      </p:sp>
      <p:sp>
        <p:nvSpPr>
          <p:cNvPr id="46" name="矩形 45"/>
          <p:cNvSpPr/>
          <p:nvPr/>
        </p:nvSpPr>
        <p:spPr>
          <a:xfrm>
            <a:off x="5274992" y="5421940"/>
            <a:ext cx="5086977" cy="923330"/>
          </a:xfrm>
          <a:prstGeom prst="rect">
            <a:avLst/>
          </a:prstGeom>
        </p:spPr>
        <p:txBody>
          <a:bodyPr wrap="square">
            <a:spAutoFit/>
          </a:bodyPr>
          <a:lstStyle/>
          <a:p>
            <a:pPr marL="285750" indent="-285750">
              <a:buFont typeface="Wingdings" panose="05000000000000000000" pitchFamily="2" charset="2"/>
              <a:buChar char="u"/>
            </a:pPr>
            <a:r>
              <a:rPr lang="zh-TW" altLang="zh-TW" kern="100" dirty="0">
                <a:ea typeface="標楷體" panose="03000509000000000000" pitchFamily="65" charset="-120"/>
                <a:cs typeface="Times New Roman" panose="02020603050405020304" pitchFamily="18" charset="0"/>
              </a:rPr>
              <a:t>本府於正式收件、書面審查備齊文件日起</a:t>
            </a:r>
            <a:r>
              <a:rPr lang="en-US" altLang="zh-TW" kern="100" dirty="0">
                <a:ea typeface="標楷體" panose="03000509000000000000" pitchFamily="65" charset="-120"/>
                <a:cs typeface="Times New Roman" panose="02020603050405020304" pitchFamily="18" charset="0"/>
              </a:rPr>
              <a:t>2</a:t>
            </a:r>
            <a:r>
              <a:rPr lang="zh-TW" altLang="zh-TW" kern="100" dirty="0">
                <a:ea typeface="標楷體" panose="03000509000000000000" pitchFamily="65" charset="-120"/>
                <a:cs typeface="Times New Roman" panose="02020603050405020304" pitchFamily="18" charset="0"/>
              </a:rPr>
              <a:t>個月內經審查委員會審查完成函覆結果，必要時得延長</a:t>
            </a:r>
            <a:r>
              <a:rPr lang="en-US" altLang="zh-TW" kern="100" dirty="0">
                <a:ea typeface="標楷體" panose="03000509000000000000" pitchFamily="65" charset="-120"/>
                <a:cs typeface="Times New Roman" panose="02020603050405020304" pitchFamily="18" charset="0"/>
              </a:rPr>
              <a:t>1</a:t>
            </a:r>
            <a:r>
              <a:rPr lang="zh-TW" altLang="zh-TW" kern="100" dirty="0">
                <a:ea typeface="標楷體" panose="03000509000000000000" pitchFamily="65" charset="-120"/>
                <a:cs typeface="Times New Roman" panose="02020603050405020304" pitchFamily="18" charset="0"/>
              </a:rPr>
              <a:t>個月。</a:t>
            </a:r>
            <a:endParaRPr lang="zh-TW" altLang="en-US" dirty="0"/>
          </a:p>
        </p:txBody>
      </p:sp>
    </p:spTree>
    <p:extLst>
      <p:ext uri="{BB962C8B-B14F-4D97-AF65-F5344CB8AC3E}">
        <p14:creationId xmlns="" xmlns:p14="http://schemas.microsoft.com/office/powerpoint/2010/main" val="2190526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圖片 1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78659" y="864973"/>
            <a:ext cx="8633255" cy="1145107"/>
          </a:xfrm>
          <a:prstGeom prst="rect">
            <a:avLst/>
          </a:prstGeom>
        </p:spPr>
      </p:pic>
      <p:sp>
        <p:nvSpPr>
          <p:cNvPr id="2" name="標題 1"/>
          <p:cNvSpPr>
            <a:spLocks noGrp="1"/>
          </p:cNvSpPr>
          <p:nvPr>
            <p:ph type="title"/>
          </p:nvPr>
        </p:nvSpPr>
        <p:spPr>
          <a:xfrm>
            <a:off x="304799" y="212722"/>
            <a:ext cx="7166920" cy="652252"/>
          </a:xfrm>
        </p:spPr>
        <p:txBody>
          <a:bodyPr/>
          <a:lstStyle/>
          <a:p>
            <a:pPr marL="742950" indent="-742950" algn="l"/>
            <a:r>
              <a:rPr lang="zh-TW" altLang="en-US"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五</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、計畫簽約與執行</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87" name="矩形 86"/>
          <p:cNvSpPr/>
          <p:nvPr/>
        </p:nvSpPr>
        <p:spPr>
          <a:xfrm>
            <a:off x="444844" y="2064270"/>
            <a:ext cx="11467071" cy="1200329"/>
          </a:xfrm>
          <a:prstGeom prst="rect">
            <a:avLst/>
          </a:prstGeom>
        </p:spPr>
        <p:txBody>
          <a:bodyPr wrap="square">
            <a:spAutoFit/>
          </a:bodyPr>
          <a:lstStyle/>
          <a:p>
            <a:pPr marL="342900" indent="-342900" algn="just">
              <a:buFont typeface="+mj-lt"/>
              <a:buAutoNum type="arabicParenR"/>
            </a:pPr>
            <a:r>
              <a:rPr lang="zh-TW" altLang="en-US" dirty="0" smtClean="0">
                <a:latin typeface="標楷體" panose="03000509000000000000" pitchFamily="65" charset="-120"/>
                <a:ea typeface="標楷體" panose="03000509000000000000" pitchFamily="65" charset="-120"/>
              </a:rPr>
              <a:t>契約生效</a:t>
            </a:r>
            <a:r>
              <a:rPr lang="zh-TW" altLang="en-US" dirty="0">
                <a:latin typeface="標楷體" panose="03000509000000000000" pitchFamily="65" charset="-120"/>
                <a:ea typeface="標楷體" panose="03000509000000000000" pitchFamily="65" charset="-120"/>
              </a:rPr>
              <a:t>日為本府</a:t>
            </a:r>
            <a:r>
              <a:rPr lang="zh-TW" altLang="en-US" dirty="0">
                <a:solidFill>
                  <a:srgbClr val="FF0000"/>
                </a:solidFill>
                <a:latin typeface="標楷體" panose="03000509000000000000" pitchFamily="65" charset="-120"/>
                <a:ea typeface="標楷體" panose="03000509000000000000" pitchFamily="65" charset="-120"/>
              </a:rPr>
              <a:t>審查通過核定通知</a:t>
            </a:r>
            <a:r>
              <a:rPr lang="zh-TW" altLang="en-US" dirty="0">
                <a:latin typeface="標楷體" panose="03000509000000000000" pitchFamily="65" charset="-120"/>
                <a:ea typeface="標楷體" panose="03000509000000000000" pitchFamily="65" charset="-120"/>
              </a:rPr>
              <a:t>之當月第</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日或下</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個月之第</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日（例如：本府核定日期為</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日，則其契約生效日得為</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日或</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日）</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pPr marL="342900" indent="-342900" algn="just">
              <a:buFont typeface="+mj-lt"/>
              <a:buAutoNum type="arabicParenR"/>
            </a:pPr>
            <a:r>
              <a:rPr lang="zh-TW" altLang="en-US" dirty="0" smtClean="0">
                <a:latin typeface="標楷體" panose="03000509000000000000" pitchFamily="65" charset="-120"/>
                <a:ea typeface="標楷體" panose="03000509000000000000" pitchFamily="65" charset="-120"/>
              </a:rPr>
              <a:t>簽約廠商應於核定通知函</a:t>
            </a:r>
            <a:r>
              <a:rPr lang="zh-TW" altLang="en-US" u="sng" dirty="0" smtClean="0">
                <a:solidFill>
                  <a:srgbClr val="FF0000"/>
                </a:solidFill>
                <a:latin typeface="標楷體" panose="03000509000000000000" pitchFamily="65" charset="-120"/>
                <a:ea typeface="標楷體" panose="03000509000000000000" pitchFamily="65" charset="-120"/>
              </a:rPr>
              <a:t>發</a:t>
            </a:r>
            <a:r>
              <a:rPr lang="zh-TW" altLang="en-US" u="sng" dirty="0">
                <a:solidFill>
                  <a:srgbClr val="FF0000"/>
                </a:solidFill>
                <a:latin typeface="標楷體" panose="03000509000000000000" pitchFamily="65" charset="-120"/>
                <a:ea typeface="標楷體" panose="03000509000000000000" pitchFamily="65" charset="-120"/>
              </a:rPr>
              <a:t>文日起</a:t>
            </a:r>
            <a:r>
              <a:rPr lang="en-US" altLang="zh-TW" u="sng" dirty="0">
                <a:solidFill>
                  <a:srgbClr val="FF0000"/>
                </a:solidFill>
                <a:latin typeface="標楷體" panose="03000509000000000000" pitchFamily="65" charset="-120"/>
                <a:ea typeface="標楷體" panose="03000509000000000000" pitchFamily="65" charset="-120"/>
              </a:rPr>
              <a:t>30</a:t>
            </a:r>
            <a:r>
              <a:rPr lang="zh-TW" altLang="en-US" u="sng" dirty="0">
                <a:solidFill>
                  <a:srgbClr val="FF0000"/>
                </a:solidFill>
                <a:latin typeface="標楷體" panose="03000509000000000000" pitchFamily="65" charset="-120"/>
                <a:ea typeface="標楷體" panose="03000509000000000000" pitchFamily="65" charset="-120"/>
              </a:rPr>
              <a:t>日內完成簽約</a:t>
            </a:r>
            <a:r>
              <a:rPr lang="zh-TW" altLang="en-US" dirty="0">
                <a:latin typeface="標楷體" panose="03000509000000000000" pitchFamily="65" charset="-120"/>
                <a:ea typeface="標楷體" panose="03000509000000000000" pitchFamily="65" charset="-120"/>
              </a:rPr>
              <a:t>，若無法依限辦理，應來函敘明事由申請展延，經同意後得展延簽約期限（最長以</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個月為限），逾期視同放棄受補助之權利。</a:t>
            </a:r>
          </a:p>
        </p:txBody>
      </p:sp>
      <p:grpSp>
        <p:nvGrpSpPr>
          <p:cNvPr id="46" name="群組 45"/>
          <p:cNvGrpSpPr/>
          <p:nvPr/>
        </p:nvGrpSpPr>
        <p:grpSpPr>
          <a:xfrm>
            <a:off x="444844" y="1429957"/>
            <a:ext cx="2405449" cy="518985"/>
            <a:chOff x="444844" y="963826"/>
            <a:chExt cx="2405449" cy="518985"/>
          </a:xfrm>
        </p:grpSpPr>
        <p:sp>
          <p:nvSpPr>
            <p:cNvPr id="47" name="五邊形 46"/>
            <p:cNvSpPr/>
            <p:nvPr/>
          </p:nvSpPr>
          <p:spPr>
            <a:xfrm>
              <a:off x="1301579" y="963827"/>
              <a:ext cx="1548714" cy="518984"/>
            </a:xfrm>
            <a:prstGeom prst="homePlat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計畫簽約</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8" name="流程圖: 預設處理作業 47"/>
            <p:cNvSpPr/>
            <p:nvPr/>
          </p:nvSpPr>
          <p:spPr>
            <a:xfrm>
              <a:off x="444844" y="963826"/>
              <a:ext cx="799070" cy="518985"/>
            </a:xfrm>
            <a:prstGeom prst="flowChartPredefinedProcess">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53" name="群組 52"/>
          <p:cNvGrpSpPr/>
          <p:nvPr/>
        </p:nvGrpSpPr>
        <p:grpSpPr>
          <a:xfrm>
            <a:off x="444844" y="3223400"/>
            <a:ext cx="2710247" cy="518985"/>
            <a:chOff x="444844" y="963826"/>
            <a:chExt cx="2710247" cy="518985"/>
          </a:xfrm>
        </p:grpSpPr>
        <p:sp>
          <p:nvSpPr>
            <p:cNvPr id="55" name="五邊形 54"/>
            <p:cNvSpPr/>
            <p:nvPr/>
          </p:nvSpPr>
          <p:spPr>
            <a:xfrm>
              <a:off x="1301578" y="963827"/>
              <a:ext cx="1853513" cy="518984"/>
            </a:xfrm>
            <a:prstGeom prst="homePlat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補助款撥付</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9" name="流程圖: 預設處理作業 58"/>
            <p:cNvSpPr/>
            <p:nvPr/>
          </p:nvSpPr>
          <p:spPr>
            <a:xfrm>
              <a:off x="444844" y="963826"/>
              <a:ext cx="799070" cy="518985"/>
            </a:xfrm>
            <a:prstGeom prst="flowChartPredefinedProcess">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63" name="矩形 62"/>
          <p:cNvSpPr/>
          <p:nvPr/>
        </p:nvSpPr>
        <p:spPr>
          <a:xfrm>
            <a:off x="444843" y="3885852"/>
            <a:ext cx="11467071" cy="1631216"/>
          </a:xfrm>
          <a:prstGeom prst="rect">
            <a:avLst/>
          </a:prstGeom>
        </p:spPr>
        <p:txBody>
          <a:bodyPr wrap="square">
            <a:spAutoFit/>
          </a:bodyPr>
          <a:lstStyle/>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核</a:t>
            </a:r>
            <a:r>
              <a:rPr lang="zh-TW" altLang="en-US" sz="2000" dirty="0">
                <a:latin typeface="標楷體" panose="03000509000000000000" pitchFamily="65" charset="-120"/>
                <a:ea typeface="標楷體" panose="03000509000000000000" pitchFamily="65" charset="-120"/>
              </a:rPr>
              <a:t>定計畫採全程審查，</a:t>
            </a:r>
            <a:r>
              <a:rPr lang="en-US" altLang="zh-TW" sz="2000" u="sng" dirty="0">
                <a:solidFill>
                  <a:srgbClr val="FF0000"/>
                </a:solidFill>
                <a:latin typeface="標楷體" panose="03000509000000000000" pitchFamily="65" charset="-120"/>
                <a:ea typeface="標楷體" panose="03000509000000000000" pitchFamily="65" charset="-120"/>
              </a:rPr>
              <a:t>1</a:t>
            </a:r>
            <a:r>
              <a:rPr lang="zh-TW" altLang="en-US" sz="2000" u="sng" dirty="0">
                <a:solidFill>
                  <a:srgbClr val="FF0000"/>
                </a:solidFill>
                <a:latin typeface="標楷體" panose="03000509000000000000" pitchFamily="65" charset="-120"/>
                <a:ea typeface="標楷體" panose="03000509000000000000" pitchFamily="65" charset="-120"/>
              </a:rPr>
              <a:t>次簽約</a:t>
            </a:r>
            <a:r>
              <a:rPr lang="zh-TW" altLang="en-US" sz="2000" dirty="0">
                <a:latin typeface="標楷體" panose="03000509000000000000" pitchFamily="65" charset="-120"/>
                <a:ea typeface="標楷體" panose="03000509000000000000" pitchFamily="65" charset="-120"/>
              </a:rPr>
              <a:t>、</a:t>
            </a:r>
            <a:r>
              <a:rPr lang="en-US" altLang="zh-TW" sz="2000" u="sng" dirty="0">
                <a:solidFill>
                  <a:srgbClr val="FF0000"/>
                </a:solidFill>
                <a:latin typeface="標楷體" panose="03000509000000000000" pitchFamily="65" charset="-120"/>
                <a:ea typeface="標楷體" panose="03000509000000000000" pitchFamily="65" charset="-120"/>
              </a:rPr>
              <a:t>2</a:t>
            </a:r>
            <a:r>
              <a:rPr lang="zh-TW" altLang="en-US" sz="2000" u="sng" dirty="0">
                <a:solidFill>
                  <a:srgbClr val="FF0000"/>
                </a:solidFill>
                <a:latin typeface="標楷體" panose="03000509000000000000" pitchFamily="65" charset="-120"/>
                <a:ea typeface="標楷體" panose="03000509000000000000" pitchFamily="65" charset="-120"/>
              </a:rPr>
              <a:t>次付款</a:t>
            </a:r>
            <a:r>
              <a:rPr lang="zh-TW" altLang="en-US" sz="2000" dirty="0">
                <a:latin typeface="標楷體" panose="03000509000000000000" pitchFamily="65" charset="-120"/>
                <a:ea typeface="標楷體" panose="03000509000000000000" pitchFamily="65" charset="-120"/>
              </a:rPr>
              <a:t>。期初支付補助款</a:t>
            </a:r>
            <a:r>
              <a:rPr lang="en-US" altLang="zh-TW" sz="2000" dirty="0">
                <a:latin typeface="標楷體" panose="03000509000000000000" pitchFamily="65" charset="-120"/>
                <a:ea typeface="標楷體" panose="03000509000000000000" pitchFamily="65" charset="-120"/>
              </a:rPr>
              <a:t>50</a:t>
            </a:r>
            <a:r>
              <a:rPr lang="zh-TW" altLang="en-US" sz="2000" dirty="0">
                <a:latin typeface="標楷體" panose="03000509000000000000" pitchFamily="65" charset="-120"/>
                <a:ea typeface="標楷體" panose="03000509000000000000" pitchFamily="65" charset="-120"/>
              </a:rPr>
              <a:t>％，俟期末提出結案報告（結案報告內容為計畫全程，會計報告亦同）經本府審定後，再支付其餘款項。</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結案報告內之會計</a:t>
            </a:r>
            <a:r>
              <a:rPr lang="zh-TW" altLang="en-US" sz="2000" dirty="0">
                <a:latin typeface="標楷體" panose="03000509000000000000" pitchFamily="65" charset="-120"/>
                <a:ea typeface="標楷體" panose="03000509000000000000" pitchFamily="65" charset="-120"/>
              </a:rPr>
              <a:t>報告，</a:t>
            </a:r>
            <a:r>
              <a:rPr lang="zh-TW" altLang="en-US" sz="2000" u="sng" dirty="0">
                <a:solidFill>
                  <a:srgbClr val="FF0000"/>
                </a:solidFill>
                <a:latin typeface="標楷體" panose="03000509000000000000" pitchFamily="65" charset="-120"/>
                <a:ea typeface="標楷體" panose="03000509000000000000" pitchFamily="65" charset="-120"/>
              </a:rPr>
              <a:t>須檢具會計師簽證</a:t>
            </a:r>
            <a:r>
              <a:rPr lang="zh-TW" altLang="en-US" sz="2000" dirty="0">
                <a:latin typeface="標楷體" panose="03000509000000000000" pitchFamily="65" charset="-120"/>
                <a:ea typeface="標楷體" panose="03000509000000000000" pitchFamily="65" charset="-120"/>
              </a:rPr>
              <a:t>供甲方審核，如未檢附，本府不予核銷。</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補助款應專戶儲存專帳</a:t>
            </a:r>
            <a:r>
              <a:rPr lang="zh-TW" altLang="en-US" sz="2000" dirty="0">
                <a:latin typeface="標楷體" panose="03000509000000000000" pitchFamily="65" charset="-120"/>
                <a:ea typeface="標楷體" panose="03000509000000000000" pitchFamily="65" charset="-120"/>
              </a:rPr>
              <a:t>管理，結餘及孳息毛額繳回縣庫。</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如有縣議會</a:t>
            </a:r>
            <a:r>
              <a:rPr lang="zh-TW" altLang="en-US" sz="2000" dirty="0">
                <a:latin typeface="標楷體" panose="03000509000000000000" pitchFamily="65" charset="-120"/>
                <a:ea typeface="標楷體" panose="03000509000000000000" pitchFamily="65" charset="-120"/>
              </a:rPr>
              <a:t>審議本府預算之特殊原因，得逕行通知調整補助額度與補助款項撥付期日。</a:t>
            </a:r>
          </a:p>
        </p:txBody>
      </p:sp>
    </p:spTree>
    <p:extLst>
      <p:ext uri="{BB962C8B-B14F-4D97-AF65-F5344CB8AC3E}">
        <p14:creationId xmlns="" xmlns:p14="http://schemas.microsoft.com/office/powerpoint/2010/main" val="1219454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76285" y="212722"/>
            <a:ext cx="5070646" cy="1439649"/>
          </a:xfrm>
          <a:prstGeom prst="rect">
            <a:avLst/>
          </a:prstGeom>
        </p:spPr>
      </p:pic>
      <p:pic>
        <p:nvPicPr>
          <p:cNvPr id="8" name="圖片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3795746">
            <a:off x="10166225" y="3730620"/>
            <a:ext cx="1271085" cy="2190154"/>
          </a:xfrm>
          <a:prstGeom prst="rect">
            <a:avLst/>
          </a:prstGeom>
        </p:spPr>
      </p:pic>
      <p:sp>
        <p:nvSpPr>
          <p:cNvPr id="2" name="標題 1"/>
          <p:cNvSpPr>
            <a:spLocks noGrp="1"/>
          </p:cNvSpPr>
          <p:nvPr>
            <p:ph type="title"/>
          </p:nvPr>
        </p:nvSpPr>
        <p:spPr>
          <a:xfrm>
            <a:off x="304799" y="212722"/>
            <a:ext cx="7166920" cy="652252"/>
          </a:xfrm>
        </p:spPr>
        <p:txBody>
          <a:bodyPr/>
          <a:lstStyle/>
          <a:p>
            <a:pPr marL="742950" indent="-742950" algn="l"/>
            <a:r>
              <a:rPr lang="zh-TW" altLang="en-US"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五</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、計畫簽約與執行</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二</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87" name="矩形 86"/>
          <p:cNvSpPr/>
          <p:nvPr/>
        </p:nvSpPr>
        <p:spPr>
          <a:xfrm>
            <a:off x="354229" y="1652371"/>
            <a:ext cx="10873943" cy="3170099"/>
          </a:xfrm>
          <a:prstGeom prst="rect">
            <a:avLst/>
          </a:prstGeom>
        </p:spPr>
        <p:txBody>
          <a:bodyPr wrap="square">
            <a:spAutoFit/>
          </a:bodyPr>
          <a:lstStyle/>
          <a:p>
            <a:pPr marL="342900" indent="-342900" algn="just">
              <a:buFont typeface="+mj-lt"/>
              <a:buAutoNum type="arabicParenR"/>
            </a:pPr>
            <a:r>
              <a:rPr lang="zh-TW" altLang="zh-TW" sz="2000" dirty="0" smtClean="0">
                <a:latin typeface="標楷體" panose="03000509000000000000" pitchFamily="65" charset="-120"/>
                <a:ea typeface="標楷體" panose="03000509000000000000" pitchFamily="65" charset="-120"/>
              </a:rPr>
              <a:t>違反</a:t>
            </a:r>
            <a:r>
              <a:rPr lang="zh-TW" altLang="zh-TW" sz="2000" dirty="0">
                <a:latin typeface="標楷體" panose="03000509000000000000" pitchFamily="65" charset="-120"/>
                <a:ea typeface="標楷體" panose="03000509000000000000" pitchFamily="65" charset="-120"/>
              </a:rPr>
              <a:t>契約規定，</a:t>
            </a:r>
            <a:r>
              <a:rPr lang="zh-TW" altLang="zh-TW" sz="2000" dirty="0" smtClean="0">
                <a:latin typeface="標楷體" panose="03000509000000000000" pitchFamily="65" charset="-120"/>
                <a:ea typeface="標楷體" panose="03000509000000000000" pitchFamily="65" charset="-120"/>
              </a:rPr>
              <a:t>經查屬實</a:t>
            </a:r>
            <a:r>
              <a:rPr lang="zh-TW" altLang="zh-TW" sz="2000" dirty="0">
                <a:latin typeface="標楷體" panose="03000509000000000000" pitchFamily="65" charset="-120"/>
                <a:ea typeface="標楷體" panose="03000509000000000000" pitchFamily="65" charset="-120"/>
              </a:rPr>
              <a:t>且</a:t>
            </a:r>
            <a:r>
              <a:rPr lang="zh-TW" altLang="zh-TW" sz="2000" dirty="0" smtClean="0">
                <a:latin typeface="標楷體" panose="03000509000000000000" pitchFamily="65" charset="-120"/>
                <a:ea typeface="標楷體" panose="03000509000000000000" pitchFamily="65" charset="-120"/>
              </a:rPr>
              <a:t>未</a:t>
            </a:r>
            <a:r>
              <a:rPr lang="zh-TW" altLang="en-US" sz="2000" dirty="0" smtClean="0">
                <a:latin typeface="標楷體" panose="03000509000000000000" pitchFamily="65" charset="-120"/>
                <a:ea typeface="標楷體" panose="03000509000000000000" pitchFamily="65" charset="-120"/>
              </a:rPr>
              <a:t>依</a:t>
            </a:r>
            <a:r>
              <a:rPr lang="zh-TW" altLang="zh-TW" sz="2000" dirty="0" smtClean="0">
                <a:latin typeface="標楷體" panose="03000509000000000000" pitchFamily="65" charset="-120"/>
                <a:ea typeface="標楷體" panose="03000509000000000000" pitchFamily="65" charset="-120"/>
              </a:rPr>
              <a:t>限改善</a:t>
            </a:r>
            <a:r>
              <a:rPr lang="zh-TW" altLang="zh-TW" sz="2000" dirty="0">
                <a:latin typeface="標楷體" panose="03000509000000000000" pitchFamily="65" charset="-120"/>
                <a:ea typeface="標楷體" panose="03000509000000000000" pitchFamily="65" charset="-120"/>
              </a:rPr>
              <a:t>者</a:t>
            </a:r>
            <a:r>
              <a:rPr lang="zh-TW" altLang="zh-TW" sz="2000" dirty="0" smtClean="0">
                <a:latin typeface="標楷體" panose="03000509000000000000" pitchFamily="65" charset="-120"/>
                <a:ea typeface="標楷體" panose="03000509000000000000" pitchFamily="65" charset="-120"/>
              </a:rPr>
              <a:t>，依</a:t>
            </a:r>
            <a:r>
              <a:rPr lang="zh-TW" altLang="en-US" sz="2000" dirty="0" smtClean="0">
                <a:latin typeface="標楷體" panose="03000509000000000000" pitchFamily="65" charset="-120"/>
                <a:ea typeface="標楷體" panose="03000509000000000000" pitchFamily="65" charset="-120"/>
              </a:rPr>
              <a:t>約</a:t>
            </a:r>
            <a:r>
              <a:rPr lang="zh-TW" altLang="zh-TW" sz="2000" dirty="0" smtClean="0">
                <a:latin typeface="標楷體" panose="03000509000000000000" pitchFamily="65" charset="-120"/>
                <a:ea typeface="標楷體" panose="03000509000000000000" pitchFamily="65" charset="-120"/>
              </a:rPr>
              <a:t>終止或</a:t>
            </a:r>
            <a:r>
              <a:rPr lang="zh-TW" altLang="zh-TW" sz="2000" dirty="0">
                <a:latin typeface="標楷體" panose="03000509000000000000" pitchFamily="65" charset="-120"/>
                <a:ea typeface="標楷體" panose="03000509000000000000" pitchFamily="65" charset="-120"/>
              </a:rPr>
              <a:t>解除</a:t>
            </a:r>
            <a:r>
              <a:rPr lang="zh-TW" altLang="zh-TW" sz="2000" dirty="0" smtClean="0">
                <a:latin typeface="標楷體" panose="03000509000000000000" pitchFamily="65" charset="-120"/>
                <a:ea typeface="標楷體" panose="03000509000000000000" pitchFamily="65" charset="-120"/>
              </a:rPr>
              <a:t>契約並繳回全額</a:t>
            </a:r>
            <a:r>
              <a:rPr lang="zh-TW" altLang="zh-TW" sz="2000" dirty="0">
                <a:latin typeface="標楷體" panose="03000509000000000000" pitchFamily="65" charset="-120"/>
                <a:ea typeface="標楷體" panose="03000509000000000000" pitchFamily="65" charset="-120"/>
              </a:rPr>
              <a:t>補助款及其</a:t>
            </a:r>
            <a:r>
              <a:rPr lang="zh-TW" altLang="zh-TW" sz="2000" dirty="0" smtClean="0">
                <a:latin typeface="標楷體" panose="03000509000000000000" pitchFamily="65" charset="-120"/>
                <a:ea typeface="標楷體" panose="03000509000000000000" pitchFamily="65" charset="-120"/>
              </a:rPr>
              <a:t>孳息。</a:t>
            </a:r>
            <a:endParaRPr lang="en-US" altLang="zh-TW" sz="2000" dirty="0" smtClean="0">
              <a:latin typeface="標楷體" panose="03000509000000000000" pitchFamily="65" charset="-120"/>
              <a:ea typeface="標楷體" panose="03000509000000000000" pitchFamily="65" charset="-120"/>
            </a:endParaRPr>
          </a:p>
          <a:p>
            <a:pPr marL="342900" lvl="0" indent="-342900" algn="just">
              <a:buFont typeface="+mj-lt"/>
              <a:buAutoNum type="arabicParenR"/>
            </a:pPr>
            <a:r>
              <a:rPr lang="zh-TW" altLang="zh-TW" sz="2000" dirty="0" smtClean="0">
                <a:latin typeface="標楷體" panose="03000509000000000000" pitchFamily="65" charset="-120"/>
                <a:ea typeface="標楷體" panose="03000509000000000000" pitchFamily="65" charset="-120"/>
              </a:rPr>
              <a:t>須</a:t>
            </a:r>
            <a:r>
              <a:rPr lang="zh-TW" altLang="zh-TW" sz="2000" dirty="0">
                <a:latin typeface="標楷體" panose="03000509000000000000" pitchFamily="65" charset="-120"/>
                <a:ea typeface="標楷體" panose="03000509000000000000" pitchFamily="65" charset="-120"/>
              </a:rPr>
              <a:t>不定期</a:t>
            </a:r>
            <a:r>
              <a:rPr lang="zh-TW" altLang="zh-TW" sz="2000" dirty="0" smtClean="0">
                <a:latin typeface="標楷體" panose="03000509000000000000" pitchFamily="65" charset="-120"/>
                <a:ea typeface="標楷體" panose="03000509000000000000" pitchFamily="65" charset="-120"/>
              </a:rPr>
              <a:t>接受查訪</a:t>
            </a:r>
            <a:r>
              <a:rPr lang="zh-TW" altLang="zh-TW" sz="2000" dirty="0">
                <a:latin typeface="標楷體" panose="03000509000000000000" pitchFamily="65" charset="-120"/>
                <a:ea typeface="標楷體" panose="03000509000000000000" pitchFamily="65" charset="-120"/>
              </a:rPr>
              <a:t>，並於計畫結束</a:t>
            </a:r>
            <a:r>
              <a:rPr lang="zh-TW" altLang="zh-TW" sz="2000" dirty="0" smtClean="0">
                <a:latin typeface="標楷體" panose="03000509000000000000" pitchFamily="65" charset="-120"/>
                <a:ea typeface="標楷體" panose="03000509000000000000" pitchFamily="65" charset="-120"/>
              </a:rPr>
              <a:t>後</a:t>
            </a:r>
            <a:r>
              <a:rPr lang="en-US" altLang="zh-TW" sz="2000" dirty="0" smtClean="0">
                <a:latin typeface="標楷體" panose="03000509000000000000" pitchFamily="65" charset="-120"/>
                <a:ea typeface="標楷體" panose="03000509000000000000" pitchFamily="65" charset="-120"/>
              </a:rPr>
              <a:t>3</a:t>
            </a:r>
            <a:r>
              <a:rPr lang="zh-TW" altLang="zh-TW" sz="2000" dirty="0" smtClean="0">
                <a:latin typeface="標楷體" panose="03000509000000000000" pitchFamily="65" charset="-120"/>
                <a:ea typeface="標楷體" panose="03000509000000000000" pitchFamily="65" charset="-120"/>
              </a:rPr>
              <a:t>年內</a:t>
            </a:r>
            <a:r>
              <a:rPr lang="zh-TW" altLang="zh-TW" sz="2000" dirty="0">
                <a:latin typeface="標楷體" panose="03000509000000000000" pitchFamily="65" charset="-120"/>
                <a:ea typeface="標楷體" panose="03000509000000000000" pitchFamily="65" charset="-120"/>
              </a:rPr>
              <a:t>配合成效追蹤及參與本府相關成果發表、展示</a:t>
            </a:r>
            <a:r>
              <a:rPr lang="zh-TW" altLang="en-US" sz="20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dirty="0" smtClean="0">
                <a:latin typeface="標楷體" panose="03000509000000000000" pitchFamily="65" charset="-120"/>
                <a:ea typeface="標楷體" panose="03000509000000000000" pitchFamily="65" charset="-120"/>
              </a:rPr>
              <a:t> </a:t>
            </a:r>
            <a:endParaRPr lang="en-US" altLang="zh-TW" sz="2000" dirty="0" smtClean="0">
              <a:latin typeface="標楷體" panose="03000509000000000000" pitchFamily="65" charset="-120"/>
              <a:ea typeface="標楷體" panose="03000509000000000000" pitchFamily="65" charset="-120"/>
            </a:endParaRPr>
          </a:p>
          <a:p>
            <a:pPr marL="342900" lvl="0" indent="-342900" algn="just">
              <a:buFont typeface="+mj-lt"/>
              <a:buAutoNum type="arabicParenR"/>
            </a:pPr>
            <a:r>
              <a:rPr lang="zh-TW" altLang="zh-TW" sz="2000" dirty="0" smtClean="0">
                <a:solidFill>
                  <a:srgbClr val="FF0000"/>
                </a:solidFill>
                <a:latin typeface="標楷體" panose="03000509000000000000" pitchFamily="65" charset="-120"/>
                <a:ea typeface="標楷體" panose="03000509000000000000" pitchFamily="65" charset="-120"/>
              </a:rPr>
              <a:t>簽約廠商須提送</a:t>
            </a:r>
            <a:r>
              <a:rPr lang="zh-TW" altLang="en-US" sz="2000" dirty="0" smtClean="0">
                <a:solidFill>
                  <a:srgbClr val="FF0000"/>
                </a:solidFill>
                <a:latin typeface="標楷體" panose="03000509000000000000" pitchFamily="65" charset="-120"/>
                <a:ea typeface="標楷體" panose="03000509000000000000" pitchFamily="65" charset="-120"/>
              </a:rPr>
              <a:t>期中／期末</a:t>
            </a:r>
            <a:r>
              <a:rPr lang="zh-TW" altLang="zh-TW" sz="2000" dirty="0" smtClean="0">
                <a:solidFill>
                  <a:srgbClr val="FF0000"/>
                </a:solidFill>
                <a:latin typeface="標楷體" panose="03000509000000000000" pitchFamily="65" charset="-120"/>
                <a:ea typeface="標楷體" panose="03000509000000000000" pitchFamily="65" charset="-120"/>
              </a:rPr>
              <a:t>工作進度報告</a:t>
            </a:r>
            <a:r>
              <a:rPr lang="zh-TW" altLang="en-US" sz="2000" dirty="0" smtClean="0">
                <a:solidFill>
                  <a:srgbClr val="FF0000"/>
                </a:solidFill>
                <a:latin typeface="標楷體" panose="03000509000000000000" pitchFamily="65" charset="-120"/>
                <a:ea typeface="標楷體" panose="03000509000000000000" pitchFamily="65" charset="-120"/>
              </a:rPr>
              <a:t>及會計報表。</a:t>
            </a:r>
            <a:endParaRPr lang="en-US" altLang="zh-TW" sz="2000" dirty="0" smtClean="0">
              <a:solidFill>
                <a:srgbClr val="FF0000"/>
              </a:solidFill>
              <a:latin typeface="標楷體" panose="03000509000000000000" pitchFamily="65" charset="-120"/>
              <a:ea typeface="標楷體" panose="03000509000000000000" pitchFamily="65" charset="-120"/>
            </a:endParaRPr>
          </a:p>
          <a:p>
            <a:pPr marL="342900" lvl="0" indent="-342900" algn="just">
              <a:buFont typeface="+mj-lt"/>
              <a:buAutoNum type="arabicParenR"/>
            </a:pPr>
            <a:r>
              <a:rPr lang="zh-TW" altLang="en-US" sz="2000" dirty="0">
                <a:solidFill>
                  <a:srgbClr val="FF0000"/>
                </a:solidFill>
                <a:latin typeface="標楷體" panose="03000509000000000000" pitchFamily="65" charset="-120"/>
                <a:ea typeface="標楷體" panose="03000509000000000000" pitchFamily="65" charset="-120"/>
              </a:rPr>
              <a:t>本計畫簽約廠商期末須提供會計師簽證報告，會計師簽證費用需由廠商自行負擔，且該費用不得納入計畫總經費中。</a:t>
            </a:r>
            <a:endParaRPr lang="en-US" altLang="zh-TW" sz="2000" dirty="0" smtClean="0">
              <a:solidFill>
                <a:srgbClr val="FF0000"/>
              </a:solidFill>
              <a:latin typeface="標楷體" panose="03000509000000000000" pitchFamily="65" charset="-120"/>
              <a:ea typeface="標楷體" panose="03000509000000000000" pitchFamily="65" charset="-120"/>
            </a:endParaRPr>
          </a:p>
          <a:p>
            <a:pPr marL="342900" lvl="0" indent="-342900" algn="just">
              <a:buFont typeface="+mj-lt"/>
              <a:buAutoNum type="arabicParenR"/>
            </a:pPr>
            <a:r>
              <a:rPr lang="zh-TW" altLang="zh-TW" sz="2000" dirty="0" smtClean="0">
                <a:solidFill>
                  <a:srgbClr val="FF0000"/>
                </a:solidFill>
                <a:latin typeface="標楷體" panose="03000509000000000000" pitchFamily="65" charset="-120"/>
                <a:ea typeface="標楷體" panose="03000509000000000000" pitchFamily="65" charset="-120"/>
              </a:rPr>
              <a:t>無</a:t>
            </a:r>
            <a:r>
              <a:rPr lang="zh-TW" altLang="zh-TW" sz="2000" dirty="0">
                <a:solidFill>
                  <a:srgbClr val="FF0000"/>
                </a:solidFill>
                <a:latin typeface="標楷體" panose="03000509000000000000" pitchFamily="65" charset="-120"/>
                <a:ea typeface="標楷體" panose="03000509000000000000" pitchFamily="65" charset="-120"/>
              </a:rPr>
              <a:t>正當理由停止本</a:t>
            </a:r>
            <a:r>
              <a:rPr lang="zh-TW" altLang="zh-TW" sz="2000" dirty="0" smtClean="0">
                <a:solidFill>
                  <a:srgbClr val="FF0000"/>
                </a:solidFill>
                <a:latin typeface="標楷體" panose="03000509000000000000" pitchFamily="65" charset="-120"/>
                <a:ea typeface="標楷體" panose="03000509000000000000" pitchFamily="65" charset="-120"/>
              </a:rPr>
              <a:t>計畫或</a:t>
            </a:r>
            <a:r>
              <a:rPr lang="zh-TW" altLang="zh-TW" sz="2000" dirty="0">
                <a:solidFill>
                  <a:srgbClr val="FF0000"/>
                </a:solidFill>
                <a:latin typeface="標楷體" panose="03000509000000000000" pitchFamily="65" charset="-120"/>
                <a:ea typeface="標楷體" panose="03000509000000000000" pitchFamily="65" charset="-120"/>
              </a:rPr>
              <a:t>進度嚴重落後</a:t>
            </a:r>
            <a:r>
              <a:rPr lang="zh-TW" altLang="zh-TW" sz="2000" dirty="0">
                <a:latin typeface="標楷體" panose="03000509000000000000" pitchFamily="65" charset="-120"/>
                <a:ea typeface="標楷體" panose="03000509000000000000" pitchFamily="65" charset="-120"/>
              </a:rPr>
              <a:t>，經本府通知改善而未改善者</a:t>
            </a:r>
            <a:r>
              <a:rPr lang="zh-TW"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依約</a:t>
            </a:r>
            <a:r>
              <a:rPr lang="zh-TW" altLang="zh-TW" sz="2000" dirty="0" smtClean="0">
                <a:latin typeface="標楷體" panose="03000509000000000000" pitchFamily="65" charset="-120"/>
                <a:ea typeface="標楷體" panose="03000509000000000000" pitchFamily="65" charset="-120"/>
              </a:rPr>
              <a:t>終止</a:t>
            </a:r>
            <a:r>
              <a:rPr lang="zh-TW" altLang="zh-TW" sz="2000" dirty="0">
                <a:latin typeface="標楷體" panose="03000509000000000000" pitchFamily="65" charset="-120"/>
                <a:ea typeface="標楷體" panose="03000509000000000000" pitchFamily="65" charset="-120"/>
              </a:rPr>
              <a:t>或解除契約</a:t>
            </a:r>
            <a:r>
              <a:rPr lang="zh-TW" altLang="zh-TW" sz="2000" dirty="0" smtClean="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並繳回全額補助款及其孳息</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342900" lvl="0" indent="-342900" algn="just">
              <a:buFont typeface="+mj-lt"/>
              <a:buAutoNum type="arabicParenR"/>
            </a:pPr>
            <a:r>
              <a:rPr lang="zh-TW" altLang="zh-TW" sz="2000" dirty="0">
                <a:latin typeface="標楷體" panose="03000509000000000000" pitchFamily="65" charset="-120"/>
                <a:ea typeface="標楷體" panose="03000509000000000000" pitchFamily="65" charset="-120"/>
              </a:rPr>
              <a:t>執行本計畫廠商之各項費用支出</a:t>
            </a:r>
            <a:r>
              <a:rPr lang="zh-TW" altLang="zh-TW" sz="2000" dirty="0" smtClean="0">
                <a:latin typeface="標楷體" panose="03000509000000000000" pitchFamily="65" charset="-120"/>
                <a:ea typeface="標楷體" panose="03000509000000000000" pitchFamily="65" charset="-120"/>
              </a:rPr>
              <a:t>應</a:t>
            </a:r>
            <a:r>
              <a:rPr lang="zh-TW" altLang="en-US" sz="2000" dirty="0">
                <a:latin typeface="標楷體" panose="03000509000000000000" pitchFamily="65" charset="-120"/>
                <a:ea typeface="標楷體" panose="03000509000000000000" pitchFamily="65" charset="-120"/>
              </a:rPr>
              <a:t>出</a:t>
            </a:r>
            <a:r>
              <a:rPr lang="zh-TW" altLang="zh-TW" sz="2000" dirty="0" smtClean="0">
                <a:latin typeface="標楷體" panose="03000509000000000000" pitchFamily="65" charset="-120"/>
                <a:ea typeface="標楷體" panose="03000509000000000000" pitchFamily="65" charset="-120"/>
              </a:rPr>
              <a:t>具</a:t>
            </a:r>
            <a:r>
              <a:rPr lang="zh-TW" altLang="zh-TW" sz="2000" dirty="0">
                <a:latin typeface="標楷體" panose="03000509000000000000" pitchFamily="65" charset="-120"/>
                <a:ea typeface="標楷體" panose="03000509000000000000" pitchFamily="65" charset="-120"/>
              </a:rPr>
              <a:t>合法之原始憑證，其內部憑證應依內部核准程序辦理，並具備本計畫相關負責人員之簽署，簽約執行本計畫廠商之會計憑證正本送本府審核，並以影本核銷補助</a:t>
            </a:r>
            <a:r>
              <a:rPr lang="zh-TW" altLang="zh-TW" sz="2000" dirty="0" smtClean="0">
                <a:latin typeface="標楷體" panose="03000509000000000000" pitchFamily="65" charset="-120"/>
                <a:ea typeface="標楷體" panose="03000509000000000000" pitchFamily="65" charset="-120"/>
              </a:rPr>
              <a:t>款。</a:t>
            </a:r>
            <a:endParaRPr lang="zh-TW" altLang="en-US" sz="2000" dirty="0">
              <a:latin typeface="標楷體" panose="03000509000000000000" pitchFamily="65" charset="-120"/>
              <a:ea typeface="標楷體" panose="03000509000000000000" pitchFamily="65" charset="-120"/>
            </a:endParaRPr>
          </a:p>
        </p:txBody>
      </p:sp>
      <p:grpSp>
        <p:nvGrpSpPr>
          <p:cNvPr id="46" name="群組 45"/>
          <p:cNvGrpSpPr/>
          <p:nvPr/>
        </p:nvGrpSpPr>
        <p:grpSpPr>
          <a:xfrm>
            <a:off x="411893" y="999180"/>
            <a:ext cx="2405449" cy="518985"/>
            <a:chOff x="444844" y="963826"/>
            <a:chExt cx="2405449" cy="518985"/>
          </a:xfrm>
        </p:grpSpPr>
        <p:sp>
          <p:nvSpPr>
            <p:cNvPr id="47" name="五邊形 46"/>
            <p:cNvSpPr/>
            <p:nvPr/>
          </p:nvSpPr>
          <p:spPr>
            <a:xfrm>
              <a:off x="1301579" y="963827"/>
              <a:ext cx="1548714" cy="518984"/>
            </a:xfrm>
            <a:prstGeom prst="homePlat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計畫管考</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8" name="流程圖: 預設處理作業 47"/>
            <p:cNvSpPr/>
            <p:nvPr/>
          </p:nvSpPr>
          <p:spPr>
            <a:xfrm>
              <a:off x="444844" y="963826"/>
              <a:ext cx="799070" cy="518985"/>
            </a:xfrm>
            <a:prstGeom prst="flowChartPredefinedProcess">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11" name="群組 10"/>
          <p:cNvGrpSpPr/>
          <p:nvPr/>
        </p:nvGrpSpPr>
        <p:grpSpPr>
          <a:xfrm>
            <a:off x="411893" y="4927316"/>
            <a:ext cx="3369275" cy="518985"/>
            <a:chOff x="444844" y="963826"/>
            <a:chExt cx="3369275" cy="518985"/>
          </a:xfrm>
        </p:grpSpPr>
        <p:sp>
          <p:nvSpPr>
            <p:cNvPr id="12" name="五邊形 11"/>
            <p:cNvSpPr/>
            <p:nvPr/>
          </p:nvSpPr>
          <p:spPr>
            <a:xfrm>
              <a:off x="1301579" y="963827"/>
              <a:ext cx="2512540" cy="518984"/>
            </a:xfrm>
            <a:prstGeom prst="homePlat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實地查核與稽核</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流程圖: 預設處理作業 12"/>
            <p:cNvSpPr/>
            <p:nvPr/>
          </p:nvSpPr>
          <p:spPr>
            <a:xfrm>
              <a:off x="444844" y="963826"/>
              <a:ext cx="799070" cy="518985"/>
            </a:xfrm>
            <a:prstGeom prst="flowChartPredefinedProcess">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4" name="矩形 13"/>
          <p:cNvSpPr/>
          <p:nvPr/>
        </p:nvSpPr>
        <p:spPr>
          <a:xfrm>
            <a:off x="354229" y="5720064"/>
            <a:ext cx="11467071" cy="707886"/>
          </a:xfrm>
          <a:prstGeom prst="rect">
            <a:avLst/>
          </a:prstGeom>
        </p:spPr>
        <p:txBody>
          <a:bodyPr wrap="square">
            <a:spAutoFit/>
          </a:bodyPr>
          <a:lstStyle/>
          <a:p>
            <a:pPr marL="342900" indent="-342900" algn="just">
              <a:buFont typeface="+mj-lt"/>
              <a:buAutoNum type="arabicParenR"/>
            </a:pPr>
            <a:r>
              <a:rPr lang="zh-TW" altLang="zh-TW" sz="2000" dirty="0">
                <a:latin typeface="標楷體" panose="03000509000000000000" pitchFamily="65" charset="-120"/>
                <a:ea typeface="標楷體" panose="03000509000000000000" pitchFamily="65" charset="-120"/>
              </a:rPr>
              <a:t>期中實地查核：</a:t>
            </a:r>
            <a:r>
              <a:rPr lang="zh-TW" altLang="zh-TW" sz="2000" dirty="0" smtClean="0">
                <a:latin typeface="標楷體" panose="03000509000000000000" pitchFamily="65" charset="-120"/>
                <a:ea typeface="標楷體" panose="03000509000000000000" pitchFamily="65" charset="-120"/>
              </a:rPr>
              <a:t>本府原則均以計畫執行開始滿</a:t>
            </a:r>
            <a:r>
              <a:rPr lang="en-US" altLang="zh-TW" sz="2000" dirty="0">
                <a:solidFill>
                  <a:srgbClr val="FF0000"/>
                </a:solidFill>
                <a:latin typeface="標楷體" panose="03000509000000000000" pitchFamily="65" charset="-120"/>
                <a:ea typeface="標楷體" panose="03000509000000000000" pitchFamily="65" charset="-120"/>
              </a:rPr>
              <a:t>6</a:t>
            </a:r>
            <a:r>
              <a:rPr lang="zh-TW" altLang="zh-TW" sz="2000" dirty="0" smtClean="0">
                <a:solidFill>
                  <a:srgbClr val="FF0000"/>
                </a:solidFill>
                <a:latin typeface="標楷體" panose="03000509000000000000" pitchFamily="65" charset="-120"/>
                <a:ea typeface="標楷體" panose="03000509000000000000" pitchFamily="65" charset="-120"/>
              </a:rPr>
              <a:t>個月後擇期實地訪查</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342900" indent="-342900" algn="just">
              <a:buFont typeface="+mj-lt"/>
              <a:buAutoNum type="arabicParenR"/>
            </a:pPr>
            <a:r>
              <a:rPr lang="zh-TW" altLang="zh-TW" sz="2000" dirty="0">
                <a:latin typeface="標楷體" panose="03000509000000000000" pitchFamily="65" charset="-120"/>
                <a:ea typeface="標楷體" panose="03000509000000000000" pitchFamily="65" charset="-120"/>
              </a:rPr>
              <a:t>廠商現場應備供本府查核與稽核</a:t>
            </a:r>
            <a:r>
              <a:rPr lang="zh-TW" altLang="zh-TW" sz="2000" dirty="0" smtClean="0">
                <a:latin typeface="標楷體" panose="03000509000000000000" pitchFamily="65" charset="-120"/>
                <a:ea typeface="標楷體" panose="03000509000000000000" pitchFamily="65" charset="-120"/>
              </a:rPr>
              <a:t>文件</a:t>
            </a:r>
            <a:r>
              <a:rPr lang="zh-TW" altLang="en-US" sz="2000" dirty="0" smtClean="0">
                <a:latin typeface="標楷體" panose="03000509000000000000" pitchFamily="65" charset="-120"/>
                <a:ea typeface="標楷體" panose="03000509000000000000" pitchFamily="65" charset="-120"/>
              </a:rPr>
              <a:t>並進行簡報。</a:t>
            </a:r>
            <a:endParaRPr lang="en-US" altLang="zh-TW" sz="2000" dirty="0" smtClean="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1136568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70"/>
          <p:cNvSpPr/>
          <p:nvPr/>
        </p:nvSpPr>
        <p:spPr>
          <a:xfrm>
            <a:off x="781050" y="3879850"/>
            <a:ext cx="2470150" cy="628650"/>
          </a:xfrm>
          <a:custGeom>
            <a:avLst/>
            <a:gdLst>
              <a:gd name="connsiteX0" fmla="*/ 11430 w 2470150"/>
              <a:gd name="connsiteY0" fmla="*/ 638736 h 628650"/>
              <a:gd name="connsiteX1" fmla="*/ 2480309 w 2470150"/>
              <a:gd name="connsiteY1" fmla="*/ 638736 h 628650"/>
              <a:gd name="connsiteX2" fmla="*/ 2480309 w 2470150"/>
              <a:gd name="connsiteY2" fmla="*/ 14227 h 628650"/>
              <a:gd name="connsiteX3" fmla="*/ 11430 w 2470150"/>
              <a:gd name="connsiteY3" fmla="*/ 14227 h 628650"/>
              <a:gd name="connsiteX4" fmla="*/ 11430 w 2470150"/>
              <a:gd name="connsiteY4" fmla="*/ 638736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150" h="628650">
                <a:moveTo>
                  <a:pt x="11430" y="638736"/>
                </a:moveTo>
                <a:lnTo>
                  <a:pt x="2480309" y="638736"/>
                </a:lnTo>
                <a:lnTo>
                  <a:pt x="2480309" y="14227"/>
                </a:lnTo>
                <a:lnTo>
                  <a:pt x="11430" y="14227"/>
                </a:lnTo>
                <a:lnTo>
                  <a:pt x="11430" y="638736"/>
                </a:lnTo>
                <a:close/>
              </a:path>
            </a:pathLst>
          </a:custGeom>
          <a:solidFill>
            <a:srgbClr val="6FAC4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1" name="Freeform 271"/>
          <p:cNvSpPr/>
          <p:nvPr/>
        </p:nvSpPr>
        <p:spPr>
          <a:xfrm>
            <a:off x="3244850" y="3879850"/>
            <a:ext cx="2482850" cy="628650"/>
          </a:xfrm>
          <a:custGeom>
            <a:avLst/>
            <a:gdLst>
              <a:gd name="connsiteX0" fmla="*/ 16509 w 2482850"/>
              <a:gd name="connsiteY0" fmla="*/ 638736 h 628650"/>
              <a:gd name="connsiteX1" fmla="*/ 2485389 w 2482850"/>
              <a:gd name="connsiteY1" fmla="*/ 638736 h 628650"/>
              <a:gd name="connsiteX2" fmla="*/ 2485389 w 2482850"/>
              <a:gd name="connsiteY2" fmla="*/ 14227 h 628650"/>
              <a:gd name="connsiteX3" fmla="*/ 16509 w 2482850"/>
              <a:gd name="connsiteY3" fmla="*/ 14227 h 628650"/>
              <a:gd name="connsiteX4" fmla="*/ 16509 w 2482850"/>
              <a:gd name="connsiteY4" fmla="*/ 638736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628650">
                <a:moveTo>
                  <a:pt x="16509" y="638736"/>
                </a:moveTo>
                <a:lnTo>
                  <a:pt x="2485389" y="638736"/>
                </a:lnTo>
                <a:lnTo>
                  <a:pt x="2485389" y="14227"/>
                </a:lnTo>
                <a:lnTo>
                  <a:pt x="16509" y="14227"/>
                </a:lnTo>
                <a:lnTo>
                  <a:pt x="16509" y="638736"/>
                </a:lnTo>
                <a:close/>
              </a:path>
            </a:pathLst>
          </a:custGeom>
          <a:solidFill>
            <a:srgbClr val="6FAC4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2" name="Freeform 272"/>
          <p:cNvSpPr/>
          <p:nvPr/>
        </p:nvSpPr>
        <p:spPr>
          <a:xfrm>
            <a:off x="5721350" y="3879850"/>
            <a:ext cx="2470150" cy="628650"/>
          </a:xfrm>
          <a:custGeom>
            <a:avLst/>
            <a:gdLst>
              <a:gd name="connsiteX0" fmla="*/ 8890 w 2470150"/>
              <a:gd name="connsiteY0" fmla="*/ 638736 h 628650"/>
              <a:gd name="connsiteX1" fmla="*/ 2477769 w 2470150"/>
              <a:gd name="connsiteY1" fmla="*/ 638736 h 628650"/>
              <a:gd name="connsiteX2" fmla="*/ 2477769 w 2470150"/>
              <a:gd name="connsiteY2" fmla="*/ 14227 h 628650"/>
              <a:gd name="connsiteX3" fmla="*/ 8890 w 2470150"/>
              <a:gd name="connsiteY3" fmla="*/ 14227 h 628650"/>
              <a:gd name="connsiteX4" fmla="*/ 8890 w 2470150"/>
              <a:gd name="connsiteY4" fmla="*/ 638736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150" h="628650">
                <a:moveTo>
                  <a:pt x="8890" y="638736"/>
                </a:moveTo>
                <a:lnTo>
                  <a:pt x="2477769" y="638736"/>
                </a:lnTo>
                <a:lnTo>
                  <a:pt x="2477769" y="14227"/>
                </a:lnTo>
                <a:lnTo>
                  <a:pt x="8890" y="14227"/>
                </a:lnTo>
                <a:lnTo>
                  <a:pt x="8890" y="638736"/>
                </a:lnTo>
                <a:close/>
              </a:path>
            </a:pathLst>
          </a:custGeom>
          <a:solidFill>
            <a:srgbClr val="6FAC4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3" name="Freeform 273"/>
          <p:cNvSpPr/>
          <p:nvPr/>
        </p:nvSpPr>
        <p:spPr>
          <a:xfrm>
            <a:off x="8185150" y="3879850"/>
            <a:ext cx="2482850" cy="628650"/>
          </a:xfrm>
          <a:custGeom>
            <a:avLst/>
            <a:gdLst>
              <a:gd name="connsiteX0" fmla="*/ 13969 w 2482850"/>
              <a:gd name="connsiteY0" fmla="*/ 638736 h 628650"/>
              <a:gd name="connsiteX1" fmla="*/ 2482850 w 2482850"/>
              <a:gd name="connsiteY1" fmla="*/ 638736 h 628650"/>
              <a:gd name="connsiteX2" fmla="*/ 2482850 w 2482850"/>
              <a:gd name="connsiteY2" fmla="*/ 14227 h 628650"/>
              <a:gd name="connsiteX3" fmla="*/ 13969 w 2482850"/>
              <a:gd name="connsiteY3" fmla="*/ 14227 h 628650"/>
              <a:gd name="connsiteX4" fmla="*/ 13969 w 2482850"/>
              <a:gd name="connsiteY4" fmla="*/ 638736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628650">
                <a:moveTo>
                  <a:pt x="13969" y="638736"/>
                </a:moveTo>
                <a:lnTo>
                  <a:pt x="2482850" y="638736"/>
                </a:lnTo>
                <a:lnTo>
                  <a:pt x="2482850" y="14227"/>
                </a:lnTo>
                <a:lnTo>
                  <a:pt x="13969" y="14227"/>
                </a:lnTo>
                <a:lnTo>
                  <a:pt x="13969" y="638736"/>
                </a:lnTo>
                <a:close/>
              </a:path>
            </a:pathLst>
          </a:custGeom>
          <a:solidFill>
            <a:srgbClr val="6FAC4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4" name="Freeform 274"/>
          <p:cNvSpPr/>
          <p:nvPr/>
        </p:nvSpPr>
        <p:spPr>
          <a:xfrm>
            <a:off x="781050" y="4502150"/>
            <a:ext cx="2470150" cy="628650"/>
          </a:xfrm>
          <a:custGeom>
            <a:avLst/>
            <a:gdLst>
              <a:gd name="connsiteX0" fmla="*/ 11430 w 2470150"/>
              <a:gd name="connsiteY0" fmla="*/ 640944 h 628650"/>
              <a:gd name="connsiteX1" fmla="*/ 2480309 w 2470150"/>
              <a:gd name="connsiteY1" fmla="*/ 640944 h 628650"/>
              <a:gd name="connsiteX2" fmla="*/ 2480309 w 2470150"/>
              <a:gd name="connsiteY2" fmla="*/ 16436 h 628650"/>
              <a:gd name="connsiteX3" fmla="*/ 11430 w 2470150"/>
              <a:gd name="connsiteY3" fmla="*/ 16436 h 628650"/>
              <a:gd name="connsiteX4" fmla="*/ 11430 w 2470150"/>
              <a:gd name="connsiteY4" fmla="*/ 640944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150" h="628650">
                <a:moveTo>
                  <a:pt x="11430" y="640944"/>
                </a:moveTo>
                <a:lnTo>
                  <a:pt x="2480309" y="640944"/>
                </a:lnTo>
                <a:lnTo>
                  <a:pt x="2480309" y="16436"/>
                </a:lnTo>
                <a:lnTo>
                  <a:pt x="11430" y="16436"/>
                </a:lnTo>
                <a:lnTo>
                  <a:pt x="11430" y="640944"/>
                </a:lnTo>
                <a:close/>
              </a:path>
            </a:pathLst>
          </a:custGeom>
          <a:solidFill>
            <a:srgbClr val="D4E2C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5" name="Freeform 275"/>
          <p:cNvSpPr/>
          <p:nvPr/>
        </p:nvSpPr>
        <p:spPr>
          <a:xfrm>
            <a:off x="3244850" y="4502150"/>
            <a:ext cx="2482850" cy="628650"/>
          </a:xfrm>
          <a:custGeom>
            <a:avLst/>
            <a:gdLst>
              <a:gd name="connsiteX0" fmla="*/ 16509 w 2482850"/>
              <a:gd name="connsiteY0" fmla="*/ 640944 h 628650"/>
              <a:gd name="connsiteX1" fmla="*/ 2485389 w 2482850"/>
              <a:gd name="connsiteY1" fmla="*/ 640944 h 628650"/>
              <a:gd name="connsiteX2" fmla="*/ 2485389 w 2482850"/>
              <a:gd name="connsiteY2" fmla="*/ 16436 h 628650"/>
              <a:gd name="connsiteX3" fmla="*/ 16509 w 2482850"/>
              <a:gd name="connsiteY3" fmla="*/ 16436 h 628650"/>
              <a:gd name="connsiteX4" fmla="*/ 16509 w 2482850"/>
              <a:gd name="connsiteY4" fmla="*/ 640944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628650">
                <a:moveTo>
                  <a:pt x="16509" y="640944"/>
                </a:moveTo>
                <a:lnTo>
                  <a:pt x="2485389" y="640944"/>
                </a:lnTo>
                <a:lnTo>
                  <a:pt x="2485389" y="16436"/>
                </a:lnTo>
                <a:lnTo>
                  <a:pt x="16509" y="16436"/>
                </a:lnTo>
                <a:lnTo>
                  <a:pt x="16509" y="640944"/>
                </a:lnTo>
                <a:close/>
              </a:path>
            </a:pathLst>
          </a:custGeom>
          <a:solidFill>
            <a:srgbClr val="D4E2C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6" name="Freeform 276"/>
          <p:cNvSpPr/>
          <p:nvPr/>
        </p:nvSpPr>
        <p:spPr>
          <a:xfrm>
            <a:off x="5721350" y="4502150"/>
            <a:ext cx="2470150" cy="628650"/>
          </a:xfrm>
          <a:custGeom>
            <a:avLst/>
            <a:gdLst>
              <a:gd name="connsiteX0" fmla="*/ 8890 w 2470150"/>
              <a:gd name="connsiteY0" fmla="*/ 640944 h 628650"/>
              <a:gd name="connsiteX1" fmla="*/ 2477769 w 2470150"/>
              <a:gd name="connsiteY1" fmla="*/ 640944 h 628650"/>
              <a:gd name="connsiteX2" fmla="*/ 2477769 w 2470150"/>
              <a:gd name="connsiteY2" fmla="*/ 16436 h 628650"/>
              <a:gd name="connsiteX3" fmla="*/ 8890 w 2470150"/>
              <a:gd name="connsiteY3" fmla="*/ 16436 h 628650"/>
              <a:gd name="connsiteX4" fmla="*/ 8890 w 2470150"/>
              <a:gd name="connsiteY4" fmla="*/ 640944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150" h="628650">
                <a:moveTo>
                  <a:pt x="8890" y="640944"/>
                </a:moveTo>
                <a:lnTo>
                  <a:pt x="2477769" y="640944"/>
                </a:lnTo>
                <a:lnTo>
                  <a:pt x="2477769" y="16436"/>
                </a:lnTo>
                <a:lnTo>
                  <a:pt x="8890" y="16436"/>
                </a:lnTo>
                <a:lnTo>
                  <a:pt x="8890" y="640944"/>
                </a:lnTo>
                <a:close/>
              </a:path>
            </a:pathLst>
          </a:custGeom>
          <a:solidFill>
            <a:srgbClr val="D4E2C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Freeform 277"/>
          <p:cNvSpPr/>
          <p:nvPr/>
        </p:nvSpPr>
        <p:spPr>
          <a:xfrm>
            <a:off x="8185150" y="4502150"/>
            <a:ext cx="2482850" cy="628650"/>
          </a:xfrm>
          <a:custGeom>
            <a:avLst/>
            <a:gdLst>
              <a:gd name="connsiteX0" fmla="*/ 13969 w 2482850"/>
              <a:gd name="connsiteY0" fmla="*/ 640944 h 628650"/>
              <a:gd name="connsiteX1" fmla="*/ 2482850 w 2482850"/>
              <a:gd name="connsiteY1" fmla="*/ 640944 h 628650"/>
              <a:gd name="connsiteX2" fmla="*/ 2482850 w 2482850"/>
              <a:gd name="connsiteY2" fmla="*/ 16436 h 628650"/>
              <a:gd name="connsiteX3" fmla="*/ 13969 w 2482850"/>
              <a:gd name="connsiteY3" fmla="*/ 16436 h 628650"/>
              <a:gd name="connsiteX4" fmla="*/ 13969 w 2482850"/>
              <a:gd name="connsiteY4" fmla="*/ 640944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628650">
                <a:moveTo>
                  <a:pt x="13969" y="640944"/>
                </a:moveTo>
                <a:lnTo>
                  <a:pt x="2482850" y="640944"/>
                </a:lnTo>
                <a:lnTo>
                  <a:pt x="2482850" y="16436"/>
                </a:lnTo>
                <a:lnTo>
                  <a:pt x="13969" y="16436"/>
                </a:lnTo>
                <a:lnTo>
                  <a:pt x="13969" y="640944"/>
                </a:lnTo>
                <a:close/>
              </a:path>
            </a:pathLst>
          </a:custGeom>
          <a:solidFill>
            <a:srgbClr val="D4E2C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8" name="Freeform 278"/>
          <p:cNvSpPr/>
          <p:nvPr/>
        </p:nvSpPr>
        <p:spPr>
          <a:xfrm>
            <a:off x="781050" y="5124450"/>
            <a:ext cx="2470150" cy="641350"/>
          </a:xfrm>
          <a:custGeom>
            <a:avLst/>
            <a:gdLst>
              <a:gd name="connsiteX0" fmla="*/ 11430 w 2470150"/>
              <a:gd name="connsiteY0" fmla="*/ 643154 h 641350"/>
              <a:gd name="connsiteX1" fmla="*/ 2480309 w 2470150"/>
              <a:gd name="connsiteY1" fmla="*/ 643154 h 641350"/>
              <a:gd name="connsiteX2" fmla="*/ 2480309 w 2470150"/>
              <a:gd name="connsiteY2" fmla="*/ 18645 h 641350"/>
              <a:gd name="connsiteX3" fmla="*/ 11430 w 2470150"/>
              <a:gd name="connsiteY3" fmla="*/ 18645 h 641350"/>
              <a:gd name="connsiteX4" fmla="*/ 11430 w 2470150"/>
              <a:gd name="connsiteY4" fmla="*/ 643154 h 64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150" h="641350">
                <a:moveTo>
                  <a:pt x="11430" y="643154"/>
                </a:moveTo>
                <a:lnTo>
                  <a:pt x="2480309" y="643154"/>
                </a:lnTo>
                <a:lnTo>
                  <a:pt x="2480309" y="18645"/>
                </a:lnTo>
                <a:lnTo>
                  <a:pt x="11430" y="18645"/>
                </a:lnTo>
                <a:lnTo>
                  <a:pt x="11430" y="643154"/>
                </a:lnTo>
                <a:close/>
              </a:path>
            </a:pathLst>
          </a:custGeom>
          <a:solidFill>
            <a:srgbClr val="E9EFE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9" name="Freeform 279"/>
          <p:cNvSpPr/>
          <p:nvPr/>
        </p:nvSpPr>
        <p:spPr>
          <a:xfrm>
            <a:off x="3244850" y="5124450"/>
            <a:ext cx="2482850" cy="641350"/>
          </a:xfrm>
          <a:custGeom>
            <a:avLst/>
            <a:gdLst>
              <a:gd name="connsiteX0" fmla="*/ 16509 w 2482850"/>
              <a:gd name="connsiteY0" fmla="*/ 643154 h 641350"/>
              <a:gd name="connsiteX1" fmla="*/ 2485389 w 2482850"/>
              <a:gd name="connsiteY1" fmla="*/ 643154 h 641350"/>
              <a:gd name="connsiteX2" fmla="*/ 2485389 w 2482850"/>
              <a:gd name="connsiteY2" fmla="*/ 18645 h 641350"/>
              <a:gd name="connsiteX3" fmla="*/ 16509 w 2482850"/>
              <a:gd name="connsiteY3" fmla="*/ 18645 h 641350"/>
              <a:gd name="connsiteX4" fmla="*/ 16509 w 2482850"/>
              <a:gd name="connsiteY4" fmla="*/ 643154 h 64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641350">
                <a:moveTo>
                  <a:pt x="16509" y="643154"/>
                </a:moveTo>
                <a:lnTo>
                  <a:pt x="2485389" y="643154"/>
                </a:lnTo>
                <a:lnTo>
                  <a:pt x="2485389" y="18645"/>
                </a:lnTo>
                <a:lnTo>
                  <a:pt x="16509" y="18645"/>
                </a:lnTo>
                <a:lnTo>
                  <a:pt x="16509" y="643154"/>
                </a:lnTo>
                <a:close/>
              </a:path>
            </a:pathLst>
          </a:custGeom>
          <a:solidFill>
            <a:srgbClr val="E9EFE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0" name="Freeform 280"/>
          <p:cNvSpPr/>
          <p:nvPr/>
        </p:nvSpPr>
        <p:spPr>
          <a:xfrm>
            <a:off x="5721350" y="5124450"/>
            <a:ext cx="2470150" cy="641350"/>
          </a:xfrm>
          <a:custGeom>
            <a:avLst/>
            <a:gdLst>
              <a:gd name="connsiteX0" fmla="*/ 8890 w 2470150"/>
              <a:gd name="connsiteY0" fmla="*/ 643154 h 641350"/>
              <a:gd name="connsiteX1" fmla="*/ 2477769 w 2470150"/>
              <a:gd name="connsiteY1" fmla="*/ 643154 h 641350"/>
              <a:gd name="connsiteX2" fmla="*/ 2477769 w 2470150"/>
              <a:gd name="connsiteY2" fmla="*/ 18645 h 641350"/>
              <a:gd name="connsiteX3" fmla="*/ 8890 w 2470150"/>
              <a:gd name="connsiteY3" fmla="*/ 18645 h 641350"/>
              <a:gd name="connsiteX4" fmla="*/ 8890 w 2470150"/>
              <a:gd name="connsiteY4" fmla="*/ 643154 h 64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150" h="641350">
                <a:moveTo>
                  <a:pt x="8890" y="643154"/>
                </a:moveTo>
                <a:lnTo>
                  <a:pt x="2477769" y="643154"/>
                </a:lnTo>
                <a:lnTo>
                  <a:pt x="2477769" y="18645"/>
                </a:lnTo>
                <a:lnTo>
                  <a:pt x="8890" y="18645"/>
                </a:lnTo>
                <a:lnTo>
                  <a:pt x="8890" y="643154"/>
                </a:lnTo>
                <a:close/>
              </a:path>
            </a:pathLst>
          </a:custGeom>
          <a:solidFill>
            <a:srgbClr val="E9EFE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1" name="Freeform 281"/>
          <p:cNvSpPr/>
          <p:nvPr/>
        </p:nvSpPr>
        <p:spPr>
          <a:xfrm>
            <a:off x="8185150" y="5124450"/>
            <a:ext cx="2482850" cy="641350"/>
          </a:xfrm>
          <a:custGeom>
            <a:avLst/>
            <a:gdLst>
              <a:gd name="connsiteX0" fmla="*/ 13969 w 2482850"/>
              <a:gd name="connsiteY0" fmla="*/ 643154 h 641350"/>
              <a:gd name="connsiteX1" fmla="*/ 2482850 w 2482850"/>
              <a:gd name="connsiteY1" fmla="*/ 643154 h 641350"/>
              <a:gd name="connsiteX2" fmla="*/ 2482850 w 2482850"/>
              <a:gd name="connsiteY2" fmla="*/ 18645 h 641350"/>
              <a:gd name="connsiteX3" fmla="*/ 13969 w 2482850"/>
              <a:gd name="connsiteY3" fmla="*/ 18645 h 641350"/>
              <a:gd name="connsiteX4" fmla="*/ 13969 w 2482850"/>
              <a:gd name="connsiteY4" fmla="*/ 643154 h 64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641350">
                <a:moveTo>
                  <a:pt x="13969" y="643154"/>
                </a:moveTo>
                <a:lnTo>
                  <a:pt x="2482850" y="643154"/>
                </a:lnTo>
                <a:lnTo>
                  <a:pt x="2482850" y="18645"/>
                </a:lnTo>
                <a:lnTo>
                  <a:pt x="13969" y="18645"/>
                </a:lnTo>
                <a:lnTo>
                  <a:pt x="13969" y="643154"/>
                </a:lnTo>
                <a:close/>
              </a:path>
            </a:pathLst>
          </a:custGeom>
          <a:solidFill>
            <a:srgbClr val="E9EFE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2" name="Freeform 282"/>
          <p:cNvSpPr/>
          <p:nvPr/>
        </p:nvSpPr>
        <p:spPr>
          <a:xfrm>
            <a:off x="781050" y="5759450"/>
            <a:ext cx="2470150" cy="628650"/>
          </a:xfrm>
          <a:custGeom>
            <a:avLst/>
            <a:gdLst>
              <a:gd name="connsiteX0" fmla="*/ 11430 w 2470150"/>
              <a:gd name="connsiteY0" fmla="*/ 632663 h 628650"/>
              <a:gd name="connsiteX1" fmla="*/ 2480309 w 2470150"/>
              <a:gd name="connsiteY1" fmla="*/ 632663 h 628650"/>
              <a:gd name="connsiteX2" fmla="*/ 2480309 w 2470150"/>
              <a:gd name="connsiteY2" fmla="*/ 8154 h 628650"/>
              <a:gd name="connsiteX3" fmla="*/ 11430 w 2470150"/>
              <a:gd name="connsiteY3" fmla="*/ 8154 h 628650"/>
              <a:gd name="connsiteX4" fmla="*/ 11430 w 2470150"/>
              <a:gd name="connsiteY4" fmla="*/ 632663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150" h="628650">
                <a:moveTo>
                  <a:pt x="11430" y="632663"/>
                </a:moveTo>
                <a:lnTo>
                  <a:pt x="2480309" y="632663"/>
                </a:lnTo>
                <a:lnTo>
                  <a:pt x="2480309" y="8154"/>
                </a:lnTo>
                <a:lnTo>
                  <a:pt x="11430" y="8154"/>
                </a:lnTo>
                <a:lnTo>
                  <a:pt x="11430" y="632663"/>
                </a:lnTo>
                <a:close/>
              </a:path>
            </a:pathLst>
          </a:custGeom>
          <a:solidFill>
            <a:srgbClr val="D4E2C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3" name="Freeform 283"/>
          <p:cNvSpPr/>
          <p:nvPr/>
        </p:nvSpPr>
        <p:spPr>
          <a:xfrm>
            <a:off x="3244850" y="5759450"/>
            <a:ext cx="2482850" cy="628650"/>
          </a:xfrm>
          <a:custGeom>
            <a:avLst/>
            <a:gdLst>
              <a:gd name="connsiteX0" fmla="*/ 16509 w 2482850"/>
              <a:gd name="connsiteY0" fmla="*/ 632663 h 628650"/>
              <a:gd name="connsiteX1" fmla="*/ 2485389 w 2482850"/>
              <a:gd name="connsiteY1" fmla="*/ 632663 h 628650"/>
              <a:gd name="connsiteX2" fmla="*/ 2485389 w 2482850"/>
              <a:gd name="connsiteY2" fmla="*/ 8154 h 628650"/>
              <a:gd name="connsiteX3" fmla="*/ 16509 w 2482850"/>
              <a:gd name="connsiteY3" fmla="*/ 8154 h 628650"/>
              <a:gd name="connsiteX4" fmla="*/ 16509 w 2482850"/>
              <a:gd name="connsiteY4" fmla="*/ 632663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628650">
                <a:moveTo>
                  <a:pt x="16509" y="632663"/>
                </a:moveTo>
                <a:lnTo>
                  <a:pt x="2485389" y="632663"/>
                </a:lnTo>
                <a:lnTo>
                  <a:pt x="2485389" y="8154"/>
                </a:lnTo>
                <a:lnTo>
                  <a:pt x="16509" y="8154"/>
                </a:lnTo>
                <a:lnTo>
                  <a:pt x="16509" y="632663"/>
                </a:lnTo>
                <a:close/>
              </a:path>
            </a:pathLst>
          </a:custGeom>
          <a:solidFill>
            <a:srgbClr val="D4E2C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Freeform 284"/>
          <p:cNvSpPr/>
          <p:nvPr/>
        </p:nvSpPr>
        <p:spPr>
          <a:xfrm>
            <a:off x="5721350" y="5759450"/>
            <a:ext cx="2470150" cy="628650"/>
          </a:xfrm>
          <a:custGeom>
            <a:avLst/>
            <a:gdLst>
              <a:gd name="connsiteX0" fmla="*/ 8890 w 2470150"/>
              <a:gd name="connsiteY0" fmla="*/ 632663 h 628650"/>
              <a:gd name="connsiteX1" fmla="*/ 2477769 w 2470150"/>
              <a:gd name="connsiteY1" fmla="*/ 632663 h 628650"/>
              <a:gd name="connsiteX2" fmla="*/ 2477769 w 2470150"/>
              <a:gd name="connsiteY2" fmla="*/ 8154 h 628650"/>
              <a:gd name="connsiteX3" fmla="*/ 8890 w 2470150"/>
              <a:gd name="connsiteY3" fmla="*/ 8154 h 628650"/>
              <a:gd name="connsiteX4" fmla="*/ 8890 w 2470150"/>
              <a:gd name="connsiteY4" fmla="*/ 632663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150" h="628650">
                <a:moveTo>
                  <a:pt x="8890" y="632663"/>
                </a:moveTo>
                <a:lnTo>
                  <a:pt x="2477769" y="632663"/>
                </a:lnTo>
                <a:lnTo>
                  <a:pt x="2477769" y="8154"/>
                </a:lnTo>
                <a:lnTo>
                  <a:pt x="8890" y="8154"/>
                </a:lnTo>
                <a:lnTo>
                  <a:pt x="8890" y="632663"/>
                </a:lnTo>
                <a:close/>
              </a:path>
            </a:pathLst>
          </a:custGeom>
          <a:solidFill>
            <a:srgbClr val="D4E2C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5" name="Freeform 285"/>
          <p:cNvSpPr/>
          <p:nvPr/>
        </p:nvSpPr>
        <p:spPr>
          <a:xfrm>
            <a:off x="8185150" y="5759450"/>
            <a:ext cx="2482850" cy="628650"/>
          </a:xfrm>
          <a:custGeom>
            <a:avLst/>
            <a:gdLst>
              <a:gd name="connsiteX0" fmla="*/ 13969 w 2482850"/>
              <a:gd name="connsiteY0" fmla="*/ 632663 h 628650"/>
              <a:gd name="connsiteX1" fmla="*/ 2482850 w 2482850"/>
              <a:gd name="connsiteY1" fmla="*/ 632663 h 628650"/>
              <a:gd name="connsiteX2" fmla="*/ 2482850 w 2482850"/>
              <a:gd name="connsiteY2" fmla="*/ 8154 h 628650"/>
              <a:gd name="connsiteX3" fmla="*/ 13969 w 2482850"/>
              <a:gd name="connsiteY3" fmla="*/ 8154 h 628650"/>
              <a:gd name="connsiteX4" fmla="*/ 13969 w 2482850"/>
              <a:gd name="connsiteY4" fmla="*/ 632663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628650">
                <a:moveTo>
                  <a:pt x="13969" y="632663"/>
                </a:moveTo>
                <a:lnTo>
                  <a:pt x="2482850" y="632663"/>
                </a:lnTo>
                <a:lnTo>
                  <a:pt x="2482850" y="8154"/>
                </a:lnTo>
                <a:lnTo>
                  <a:pt x="13969" y="8154"/>
                </a:lnTo>
                <a:lnTo>
                  <a:pt x="13969" y="632663"/>
                </a:lnTo>
                <a:close/>
              </a:path>
            </a:pathLst>
          </a:custGeom>
          <a:solidFill>
            <a:srgbClr val="D4E2C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 name="Freeform 286"/>
          <p:cNvSpPr/>
          <p:nvPr/>
        </p:nvSpPr>
        <p:spPr>
          <a:xfrm>
            <a:off x="3244850" y="3879850"/>
            <a:ext cx="6350" cy="2508250"/>
          </a:xfrm>
          <a:custGeom>
            <a:avLst/>
            <a:gdLst>
              <a:gd name="connsiteX0" fmla="*/ 16505 w 6350"/>
              <a:gd name="connsiteY0" fmla="*/ 7876 h 2508250"/>
              <a:gd name="connsiteX1" fmla="*/ 16505 w 6350"/>
              <a:gd name="connsiteY1" fmla="*/ 2518607 h 2508250"/>
            </a:gdLst>
            <a:ahLst/>
            <a:cxnLst>
              <a:cxn ang="0">
                <a:pos x="connsiteX0" y="connsiteY0"/>
              </a:cxn>
              <a:cxn ang="0">
                <a:pos x="connsiteX1" y="connsiteY1"/>
              </a:cxn>
            </a:cxnLst>
            <a:rect l="l" t="t" r="r" b="b"/>
            <a:pathLst>
              <a:path w="6350" h="2508250">
                <a:moveTo>
                  <a:pt x="16505" y="7876"/>
                </a:moveTo>
                <a:lnTo>
                  <a:pt x="16505" y="2518607"/>
                </a:lnTo>
              </a:path>
            </a:pathLst>
          </a:custGeom>
          <a:ln w="1269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7" name="Freeform 287"/>
          <p:cNvSpPr/>
          <p:nvPr/>
        </p:nvSpPr>
        <p:spPr>
          <a:xfrm>
            <a:off x="5721350" y="3879850"/>
            <a:ext cx="6350" cy="2508250"/>
          </a:xfrm>
          <a:custGeom>
            <a:avLst/>
            <a:gdLst>
              <a:gd name="connsiteX0" fmla="*/ 8880 w 6350"/>
              <a:gd name="connsiteY0" fmla="*/ 7876 h 2508250"/>
              <a:gd name="connsiteX1" fmla="*/ 8880 w 6350"/>
              <a:gd name="connsiteY1" fmla="*/ 2518607 h 2508250"/>
            </a:gdLst>
            <a:ahLst/>
            <a:cxnLst>
              <a:cxn ang="0">
                <a:pos x="connsiteX0" y="connsiteY0"/>
              </a:cxn>
              <a:cxn ang="0">
                <a:pos x="connsiteX1" y="connsiteY1"/>
              </a:cxn>
            </a:cxnLst>
            <a:rect l="l" t="t" r="r" b="b"/>
            <a:pathLst>
              <a:path w="6350" h="2508250">
                <a:moveTo>
                  <a:pt x="8880" y="7876"/>
                </a:moveTo>
                <a:lnTo>
                  <a:pt x="8880" y="2518607"/>
                </a:lnTo>
              </a:path>
            </a:pathLst>
          </a:custGeom>
          <a:ln w="1269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8" name="Freeform 288"/>
          <p:cNvSpPr/>
          <p:nvPr/>
        </p:nvSpPr>
        <p:spPr>
          <a:xfrm>
            <a:off x="8185150" y="3879850"/>
            <a:ext cx="6350" cy="2508250"/>
          </a:xfrm>
          <a:custGeom>
            <a:avLst/>
            <a:gdLst>
              <a:gd name="connsiteX0" fmla="*/ 13955 w 6350"/>
              <a:gd name="connsiteY0" fmla="*/ 7876 h 2508250"/>
              <a:gd name="connsiteX1" fmla="*/ 13955 w 6350"/>
              <a:gd name="connsiteY1" fmla="*/ 2518607 h 2508250"/>
            </a:gdLst>
            <a:ahLst/>
            <a:cxnLst>
              <a:cxn ang="0">
                <a:pos x="connsiteX0" y="connsiteY0"/>
              </a:cxn>
              <a:cxn ang="0">
                <a:pos x="connsiteX1" y="connsiteY1"/>
              </a:cxn>
            </a:cxnLst>
            <a:rect l="l" t="t" r="r" b="b"/>
            <a:pathLst>
              <a:path w="6350" h="2508250">
                <a:moveTo>
                  <a:pt x="13955" y="7876"/>
                </a:moveTo>
                <a:lnTo>
                  <a:pt x="13955" y="2518607"/>
                </a:lnTo>
              </a:path>
            </a:pathLst>
          </a:custGeom>
          <a:ln w="1269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9" name="Freeform 289"/>
          <p:cNvSpPr/>
          <p:nvPr/>
        </p:nvSpPr>
        <p:spPr>
          <a:xfrm>
            <a:off x="755650" y="4489450"/>
            <a:ext cx="9912350" cy="44449"/>
          </a:xfrm>
          <a:custGeom>
            <a:avLst/>
            <a:gdLst>
              <a:gd name="connsiteX0" fmla="*/ 30480 w 9912350"/>
              <a:gd name="connsiteY0" fmla="*/ 29134 h 44449"/>
              <a:gd name="connsiteX1" fmla="*/ 9918680 w 9912350"/>
              <a:gd name="connsiteY1" fmla="*/ 29134 h 44449"/>
            </a:gdLst>
            <a:ahLst/>
            <a:cxnLst>
              <a:cxn ang="0">
                <a:pos x="connsiteX0" y="connsiteY0"/>
              </a:cxn>
              <a:cxn ang="0">
                <a:pos x="connsiteX1" y="connsiteY1"/>
              </a:cxn>
            </a:cxnLst>
            <a:rect l="l" t="t" r="r" b="b"/>
            <a:pathLst>
              <a:path w="9912350" h="44449">
                <a:moveTo>
                  <a:pt x="30480" y="29134"/>
                </a:moveTo>
                <a:lnTo>
                  <a:pt x="9918680" y="29134"/>
                </a:lnTo>
              </a:path>
            </a:pathLst>
          </a:custGeom>
          <a:ln w="3809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0" name="Freeform 290"/>
          <p:cNvSpPr/>
          <p:nvPr/>
        </p:nvSpPr>
        <p:spPr>
          <a:xfrm>
            <a:off x="755650" y="5111750"/>
            <a:ext cx="9912350" cy="19049"/>
          </a:xfrm>
          <a:custGeom>
            <a:avLst/>
            <a:gdLst>
              <a:gd name="connsiteX0" fmla="*/ 30480 w 9912350"/>
              <a:gd name="connsiteY0" fmla="*/ 31341 h 19049"/>
              <a:gd name="connsiteX1" fmla="*/ 9918680 w 9912350"/>
              <a:gd name="connsiteY1" fmla="*/ 31341 h 19049"/>
            </a:gdLst>
            <a:ahLst/>
            <a:cxnLst>
              <a:cxn ang="0">
                <a:pos x="connsiteX0" y="connsiteY0"/>
              </a:cxn>
              <a:cxn ang="0">
                <a:pos x="connsiteX1" y="connsiteY1"/>
              </a:cxn>
            </a:cxnLst>
            <a:rect l="l" t="t" r="r" b="b"/>
            <a:pathLst>
              <a:path w="9912350" h="19049">
                <a:moveTo>
                  <a:pt x="30480" y="31341"/>
                </a:moveTo>
                <a:lnTo>
                  <a:pt x="9918680" y="31341"/>
                </a:lnTo>
              </a:path>
            </a:pathLst>
          </a:custGeom>
          <a:ln w="1269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1" name="Freeform 291"/>
          <p:cNvSpPr/>
          <p:nvPr/>
        </p:nvSpPr>
        <p:spPr>
          <a:xfrm>
            <a:off x="755650" y="5746750"/>
            <a:ext cx="9912350" cy="19049"/>
          </a:xfrm>
          <a:custGeom>
            <a:avLst/>
            <a:gdLst>
              <a:gd name="connsiteX0" fmla="*/ 30480 w 9912350"/>
              <a:gd name="connsiteY0" fmla="*/ 20849 h 19049"/>
              <a:gd name="connsiteX1" fmla="*/ 9918680 w 9912350"/>
              <a:gd name="connsiteY1" fmla="*/ 20849 h 19049"/>
            </a:gdLst>
            <a:ahLst/>
            <a:cxnLst>
              <a:cxn ang="0">
                <a:pos x="connsiteX0" y="connsiteY0"/>
              </a:cxn>
              <a:cxn ang="0">
                <a:pos x="connsiteX1" y="connsiteY1"/>
              </a:cxn>
            </a:cxnLst>
            <a:rect l="l" t="t" r="r" b="b"/>
            <a:pathLst>
              <a:path w="9912350" h="19049">
                <a:moveTo>
                  <a:pt x="30480" y="20849"/>
                </a:moveTo>
                <a:lnTo>
                  <a:pt x="9918680" y="20849"/>
                </a:lnTo>
              </a:path>
            </a:pathLst>
          </a:custGeom>
          <a:ln w="1269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2" name="Freeform 292"/>
          <p:cNvSpPr/>
          <p:nvPr/>
        </p:nvSpPr>
        <p:spPr>
          <a:xfrm>
            <a:off x="768350" y="3867150"/>
            <a:ext cx="19049" cy="2520950"/>
          </a:xfrm>
          <a:custGeom>
            <a:avLst/>
            <a:gdLst>
              <a:gd name="connsiteX0" fmla="*/ 24129 w 19049"/>
              <a:gd name="connsiteY0" fmla="*/ 20576 h 2520950"/>
              <a:gd name="connsiteX1" fmla="*/ 24129 w 19049"/>
              <a:gd name="connsiteY1" fmla="*/ 2531307 h 2520950"/>
            </a:gdLst>
            <a:ahLst/>
            <a:cxnLst>
              <a:cxn ang="0">
                <a:pos x="connsiteX0" y="connsiteY0"/>
              </a:cxn>
              <a:cxn ang="0">
                <a:pos x="connsiteX1" y="connsiteY1"/>
              </a:cxn>
            </a:cxnLst>
            <a:rect l="l" t="t" r="r" b="b"/>
            <a:pathLst>
              <a:path w="19049" h="2520950">
                <a:moveTo>
                  <a:pt x="24129" y="20576"/>
                </a:moveTo>
                <a:lnTo>
                  <a:pt x="24129" y="2531307"/>
                </a:lnTo>
              </a:path>
            </a:pathLst>
          </a:custGeom>
          <a:ln w="1269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3" name="Freeform 293"/>
          <p:cNvSpPr/>
          <p:nvPr/>
        </p:nvSpPr>
        <p:spPr>
          <a:xfrm>
            <a:off x="10636250" y="3867150"/>
            <a:ext cx="19049" cy="2520950"/>
          </a:xfrm>
          <a:custGeom>
            <a:avLst/>
            <a:gdLst>
              <a:gd name="connsiteX0" fmla="*/ 31730 w 19049"/>
              <a:gd name="connsiteY0" fmla="*/ 20576 h 2520950"/>
              <a:gd name="connsiteX1" fmla="*/ 31730 w 19049"/>
              <a:gd name="connsiteY1" fmla="*/ 2531307 h 2520950"/>
            </a:gdLst>
            <a:ahLst/>
            <a:cxnLst>
              <a:cxn ang="0">
                <a:pos x="connsiteX0" y="connsiteY0"/>
              </a:cxn>
              <a:cxn ang="0">
                <a:pos x="connsiteX1" y="connsiteY1"/>
              </a:cxn>
            </a:cxnLst>
            <a:rect l="l" t="t" r="r" b="b"/>
            <a:pathLst>
              <a:path w="19049" h="2520950">
                <a:moveTo>
                  <a:pt x="31730" y="20576"/>
                </a:moveTo>
                <a:lnTo>
                  <a:pt x="31730" y="2531307"/>
                </a:lnTo>
              </a:path>
            </a:pathLst>
          </a:custGeom>
          <a:ln w="1269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4" name="Freeform 294"/>
          <p:cNvSpPr/>
          <p:nvPr/>
        </p:nvSpPr>
        <p:spPr>
          <a:xfrm>
            <a:off x="755650" y="3867150"/>
            <a:ext cx="9912350" cy="19049"/>
          </a:xfrm>
          <a:custGeom>
            <a:avLst/>
            <a:gdLst>
              <a:gd name="connsiteX0" fmla="*/ 30480 w 9912350"/>
              <a:gd name="connsiteY0" fmla="*/ 26926 h 19049"/>
              <a:gd name="connsiteX1" fmla="*/ 9918680 w 9912350"/>
              <a:gd name="connsiteY1" fmla="*/ 26926 h 19049"/>
            </a:gdLst>
            <a:ahLst/>
            <a:cxnLst>
              <a:cxn ang="0">
                <a:pos x="connsiteX0" y="connsiteY0"/>
              </a:cxn>
              <a:cxn ang="0">
                <a:pos x="connsiteX1" y="connsiteY1"/>
              </a:cxn>
            </a:cxnLst>
            <a:rect l="l" t="t" r="r" b="b"/>
            <a:pathLst>
              <a:path w="9912350" h="19049">
                <a:moveTo>
                  <a:pt x="30480" y="26926"/>
                </a:moveTo>
                <a:lnTo>
                  <a:pt x="9918680" y="26926"/>
                </a:lnTo>
              </a:path>
            </a:pathLst>
          </a:custGeom>
          <a:ln w="1269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5" name="Freeform 295"/>
          <p:cNvSpPr/>
          <p:nvPr/>
        </p:nvSpPr>
        <p:spPr>
          <a:xfrm>
            <a:off x="755650" y="6369050"/>
            <a:ext cx="9912350" cy="19049"/>
          </a:xfrm>
          <a:custGeom>
            <a:avLst/>
            <a:gdLst>
              <a:gd name="connsiteX0" fmla="*/ 30480 w 9912350"/>
              <a:gd name="connsiteY0" fmla="*/ 23057 h 19049"/>
              <a:gd name="connsiteX1" fmla="*/ 9918680 w 9912350"/>
              <a:gd name="connsiteY1" fmla="*/ 23057 h 19049"/>
            </a:gdLst>
            <a:ahLst/>
            <a:cxnLst>
              <a:cxn ang="0">
                <a:pos x="connsiteX0" y="connsiteY0"/>
              </a:cxn>
              <a:cxn ang="0">
                <a:pos x="connsiteX1" y="connsiteY1"/>
              </a:cxn>
            </a:cxnLst>
            <a:rect l="l" t="t" r="r" b="b"/>
            <a:pathLst>
              <a:path w="9912350" h="19049">
                <a:moveTo>
                  <a:pt x="30480" y="23057"/>
                </a:moveTo>
                <a:lnTo>
                  <a:pt x="9918680" y="23057"/>
                </a:lnTo>
              </a:path>
            </a:pathLst>
          </a:custGeom>
          <a:ln w="1269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6" name="TextBox 296"/>
          <p:cNvSpPr txBox="1"/>
          <p:nvPr/>
        </p:nvSpPr>
        <p:spPr>
          <a:xfrm>
            <a:off x="643054" y="232539"/>
            <a:ext cx="6486831" cy="553998"/>
          </a:xfrm>
          <a:prstGeom prst="rect">
            <a:avLst/>
          </a:prstGeom>
          <a:noFill/>
        </p:spPr>
        <p:txBody>
          <a:bodyPr wrap="square" lIns="0" tIns="0" rIns="0" bIns="0" rtlCol="0">
            <a:spAutoFit/>
          </a:bodyPr>
          <a:lstStyle/>
          <a:p>
            <a:pPr marL="742950" indent="-742950">
              <a:lnSpc>
                <a:spcPct val="90000"/>
              </a:lnSpc>
              <a:spcBef>
                <a:spcPct val="0"/>
              </a:spcBef>
            </a:pPr>
            <a:r>
              <a:rPr lang="zh-CN"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六、其他原則與</a:t>
            </a:r>
            <a:r>
              <a:rPr lang="zh-CN"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注意事項(一)</a:t>
            </a:r>
            <a:endParaRPr lang="zh-CN"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297" name="TextBox 297"/>
          <p:cNvSpPr txBox="1"/>
          <p:nvPr/>
        </p:nvSpPr>
        <p:spPr>
          <a:xfrm>
            <a:off x="558798" y="933617"/>
            <a:ext cx="367631" cy="426720"/>
          </a:xfrm>
          <a:prstGeom prst="rect">
            <a:avLst/>
          </a:prstGeom>
          <a:noFill/>
        </p:spPr>
        <p:txBody>
          <a:bodyPr wrap="square" lIns="0" tIns="0" rIns="0" bIns="0" rtlCol="0">
            <a:spAutoFit/>
          </a:bodyPr>
          <a:lstStyle/>
          <a:p>
            <a:pPr marL="0">
              <a:lnSpc>
                <a:spcPct val="100000"/>
              </a:lnSpc>
            </a:pPr>
            <a:r>
              <a:rPr lang="zh-CN" altLang="en-US" sz="2800" spc="-45" dirty="0">
                <a:solidFill>
                  <a:srgbClr val="833A0A"/>
                </a:solidFill>
                <a:latin typeface="PMingLiU"/>
                <a:ea typeface="PMingLiU"/>
              </a:rPr>
              <a:t>1.</a:t>
            </a:r>
          </a:p>
        </p:txBody>
      </p:sp>
      <p:sp>
        <p:nvSpPr>
          <p:cNvPr id="298" name="TextBox 298"/>
          <p:cNvSpPr txBox="1"/>
          <p:nvPr/>
        </p:nvSpPr>
        <p:spPr>
          <a:xfrm>
            <a:off x="1015999" y="933617"/>
            <a:ext cx="10669662" cy="840230"/>
          </a:xfrm>
          <a:prstGeom prst="rect">
            <a:avLst/>
          </a:prstGeom>
          <a:noFill/>
        </p:spPr>
        <p:txBody>
          <a:bodyPr wrap="square" lIns="0" tIns="0" rIns="0" bIns="0" rtlCol="0">
            <a:spAutoFit/>
          </a:bodyPr>
          <a:lstStyle/>
          <a:p>
            <a:pPr marL="0" indent="57150">
              <a:lnSpc>
                <a:spcPct val="100000"/>
              </a:lnSpc>
            </a:pPr>
            <a:r>
              <a:rPr lang="zh-CN" altLang="en-US" sz="2800" dirty="0">
                <a:solidFill>
                  <a:srgbClr val="833A0A"/>
                </a:solidFill>
                <a:latin typeface="PMingLiU"/>
                <a:ea typeface="PMingLiU"/>
              </a:rPr>
              <a:t>提案</a:t>
            </a:r>
            <a:r>
              <a:rPr lang="zh-CN" altLang="en-US" sz="2800" spc="-5" dirty="0">
                <a:solidFill>
                  <a:srgbClr val="833A0A"/>
                </a:solidFill>
                <a:latin typeface="PMingLiU"/>
                <a:ea typeface="PMingLiU"/>
              </a:rPr>
              <a:t>廠</a:t>
            </a:r>
            <a:r>
              <a:rPr lang="zh-CN" altLang="en-US" sz="2800" dirty="0">
                <a:solidFill>
                  <a:srgbClr val="833A0A"/>
                </a:solidFill>
                <a:latin typeface="PMingLiU"/>
                <a:ea typeface="PMingLiU"/>
              </a:rPr>
              <a:t>商5年</a:t>
            </a:r>
            <a:r>
              <a:rPr lang="zh-CN" altLang="en-US" sz="2800" spc="-5" dirty="0">
                <a:solidFill>
                  <a:srgbClr val="833A0A"/>
                </a:solidFill>
                <a:latin typeface="PMingLiU"/>
                <a:ea typeface="PMingLiU"/>
              </a:rPr>
              <a:t>內</a:t>
            </a:r>
            <a:r>
              <a:rPr lang="zh-CN" altLang="en-US" sz="2800" dirty="0">
                <a:solidFill>
                  <a:srgbClr val="833A0A"/>
                </a:solidFill>
                <a:latin typeface="PMingLiU"/>
                <a:ea typeface="PMingLiU"/>
              </a:rPr>
              <a:t>提案地</a:t>
            </a:r>
            <a:r>
              <a:rPr lang="zh-CN" altLang="en-US" sz="2800" spc="-5" dirty="0">
                <a:solidFill>
                  <a:srgbClr val="833A0A"/>
                </a:solidFill>
                <a:latin typeface="PMingLiU"/>
                <a:ea typeface="PMingLiU"/>
              </a:rPr>
              <a:t>方</a:t>
            </a:r>
            <a:r>
              <a:rPr lang="zh-CN" altLang="en-US" sz="2800" dirty="0">
                <a:solidFill>
                  <a:srgbClr val="833A0A"/>
                </a:solidFill>
                <a:latin typeface="PMingLiU"/>
                <a:ea typeface="PMingLiU"/>
              </a:rPr>
              <a:t>型SBIR</a:t>
            </a:r>
            <a:r>
              <a:rPr lang="zh-CN" altLang="en-US" sz="2800" spc="-5" dirty="0">
                <a:solidFill>
                  <a:srgbClr val="833A0A"/>
                </a:solidFill>
                <a:latin typeface="PMingLiU"/>
                <a:ea typeface="PMingLiU"/>
              </a:rPr>
              <a:t>最</a:t>
            </a:r>
            <a:r>
              <a:rPr lang="zh-CN" altLang="en-US" sz="2800" dirty="0">
                <a:solidFill>
                  <a:srgbClr val="833A0A"/>
                </a:solidFill>
                <a:latin typeface="PMingLiU"/>
                <a:ea typeface="PMingLiU"/>
              </a:rPr>
              <a:t>多3次（</a:t>
            </a:r>
            <a:r>
              <a:rPr lang="zh-CN" altLang="en-US" sz="2800" spc="-5" dirty="0">
                <a:solidFill>
                  <a:srgbClr val="833A0A"/>
                </a:solidFill>
                <a:latin typeface="PMingLiU"/>
                <a:ea typeface="PMingLiU"/>
              </a:rPr>
              <a:t>溯</a:t>
            </a:r>
            <a:r>
              <a:rPr lang="zh-CN" altLang="en-US" sz="2800" dirty="0">
                <a:solidFill>
                  <a:srgbClr val="833A0A"/>
                </a:solidFill>
                <a:latin typeface="PMingLiU"/>
                <a:ea typeface="PMingLiU"/>
              </a:rPr>
              <a:t>及既往</a:t>
            </a:r>
            <a:r>
              <a:rPr lang="zh-CN" altLang="en-US" sz="2800" spc="-5" dirty="0">
                <a:solidFill>
                  <a:srgbClr val="833A0A"/>
                </a:solidFill>
                <a:latin typeface="PMingLiU"/>
                <a:ea typeface="PMingLiU"/>
              </a:rPr>
              <a:t>）。</a:t>
            </a:r>
          </a:p>
          <a:p>
            <a:pPr marL="342899" indent="-342899" hangingPunct="0">
              <a:lnSpc>
                <a:spcPct val="95416"/>
              </a:lnSpc>
            </a:pPr>
            <a:r>
              <a:rPr lang="en-US" altLang="zh-CN" sz="2800" spc="5" dirty="0">
                <a:solidFill>
                  <a:srgbClr val="001F5F"/>
                </a:solidFill>
                <a:latin typeface="Arial"/>
                <a:ea typeface="Arial"/>
              </a:rPr>
              <a:t>•</a:t>
            </a:r>
            <a:r>
              <a:rPr lang="en-US" altLang="zh-CN" sz="2800" spc="5" dirty="0">
                <a:solidFill>
                  <a:srgbClr val="001F5F"/>
                </a:solidFill>
                <a:latin typeface="Arial"/>
                <a:cs typeface="Arial"/>
              </a:rPr>
              <a:t>  </a:t>
            </a:r>
            <a:r>
              <a:rPr lang="zh-CN" altLang="en-US" sz="2800" spc="25" dirty="0" smtClean="0">
                <a:solidFill>
                  <a:srgbClr val="001F5F"/>
                </a:solidFill>
                <a:latin typeface="PMingLiU"/>
                <a:ea typeface="PMingLiU"/>
              </a:rPr>
              <a:t>若</a:t>
            </a:r>
            <a:r>
              <a:rPr lang="zh-CN" altLang="en-US" sz="2800" dirty="0" smtClean="0">
                <a:solidFill>
                  <a:srgbClr val="001F5F"/>
                </a:solidFill>
                <a:latin typeface="PMingLiU"/>
                <a:ea typeface="PMingLiU"/>
              </a:rPr>
              <a:t>108年</a:t>
            </a:r>
            <a:r>
              <a:rPr lang="zh-TW" altLang="en-US" sz="2800" dirty="0" smtClean="0">
                <a:solidFill>
                  <a:srgbClr val="001F5F"/>
                </a:solidFill>
                <a:latin typeface="PMingLiU"/>
                <a:ea typeface="PMingLiU"/>
              </a:rPr>
              <a:t>要</a:t>
            </a:r>
            <a:r>
              <a:rPr lang="zh-CN" altLang="en-US" sz="2800" dirty="0" smtClean="0">
                <a:solidFill>
                  <a:srgbClr val="001F5F"/>
                </a:solidFill>
                <a:latin typeface="PMingLiU"/>
                <a:ea typeface="PMingLiU"/>
              </a:rPr>
              <a:t>提出申請，</a:t>
            </a:r>
            <a:r>
              <a:rPr lang="zh-TW" altLang="en-US" sz="2800" dirty="0" smtClean="0">
                <a:solidFill>
                  <a:srgbClr val="001F5F"/>
                </a:solidFill>
                <a:latin typeface="PMingLiU"/>
                <a:ea typeface="PMingLiU"/>
              </a:rPr>
              <a:t>需</a:t>
            </a:r>
            <a:r>
              <a:rPr lang="zh-CN" altLang="en-US" sz="2800" spc="10" dirty="0" smtClean="0">
                <a:solidFill>
                  <a:srgbClr val="001F5F"/>
                </a:solidFill>
                <a:latin typeface="PMingLiU"/>
                <a:ea typeface="PMingLiU"/>
              </a:rPr>
              <a:t>10</a:t>
            </a:r>
            <a:r>
              <a:rPr lang="en-US" altLang="zh-CN" sz="2800" spc="10" dirty="0" smtClean="0">
                <a:solidFill>
                  <a:srgbClr val="001F5F"/>
                </a:solidFill>
                <a:latin typeface="PMingLiU"/>
                <a:ea typeface="PMingLiU"/>
              </a:rPr>
              <a:t>4</a:t>
            </a:r>
            <a:r>
              <a:rPr lang="zh-CN" altLang="en-US" sz="2800" spc="30" dirty="0" smtClean="0">
                <a:solidFill>
                  <a:srgbClr val="001F5F"/>
                </a:solidFill>
                <a:latin typeface="PMingLiU"/>
                <a:ea typeface="PMingLiU"/>
              </a:rPr>
              <a:t>年</a:t>
            </a:r>
            <a:r>
              <a:rPr lang="en-US" altLang="zh-TW" sz="2800" spc="25" dirty="0" smtClean="0">
                <a:solidFill>
                  <a:srgbClr val="001F5F"/>
                </a:solidFill>
                <a:latin typeface="PMingLiU"/>
                <a:ea typeface="PMingLiU"/>
              </a:rPr>
              <a:t>~</a:t>
            </a:r>
            <a:r>
              <a:rPr lang="zh-CN" altLang="en-US" sz="2800" spc="10" dirty="0" smtClean="0">
                <a:solidFill>
                  <a:srgbClr val="001F5F"/>
                </a:solidFill>
                <a:latin typeface="PMingLiU"/>
                <a:ea typeface="PMingLiU"/>
              </a:rPr>
              <a:t>10</a:t>
            </a:r>
            <a:r>
              <a:rPr lang="en-US" altLang="zh-CN" sz="2800" spc="10" dirty="0" smtClean="0">
                <a:solidFill>
                  <a:srgbClr val="001F5F"/>
                </a:solidFill>
                <a:latin typeface="PMingLiU"/>
                <a:ea typeface="PMingLiU"/>
              </a:rPr>
              <a:t>7</a:t>
            </a:r>
            <a:r>
              <a:rPr lang="zh-CN" altLang="en-US" sz="2800" spc="30" dirty="0" smtClean="0">
                <a:solidFill>
                  <a:srgbClr val="001F5F"/>
                </a:solidFill>
                <a:latin typeface="PMingLiU"/>
                <a:ea typeface="PMingLiU"/>
              </a:rPr>
              <a:t>年</a:t>
            </a:r>
            <a:r>
              <a:rPr lang="zh-TW" altLang="en-US" sz="2800" spc="30" dirty="0" smtClean="0">
                <a:solidFill>
                  <a:srgbClr val="001F5F"/>
                </a:solidFill>
                <a:latin typeface="PMingLiU"/>
                <a:ea typeface="PMingLiU"/>
              </a:rPr>
              <a:t>間</a:t>
            </a:r>
            <a:r>
              <a:rPr lang="zh-TW" altLang="en-US" sz="2800" spc="30" dirty="0" smtClean="0">
                <a:solidFill>
                  <a:srgbClr val="001F5F"/>
                </a:solidFill>
                <a:latin typeface="PMingLiU"/>
                <a:ea typeface="PMingLiU"/>
              </a:rPr>
              <a:t>不得</a:t>
            </a:r>
            <a:r>
              <a:rPr lang="zh-TW" altLang="en-US" sz="2800" spc="25" dirty="0" smtClean="0">
                <a:solidFill>
                  <a:srgbClr val="001F5F"/>
                </a:solidFill>
                <a:latin typeface="PMingLiU"/>
                <a:ea typeface="PMingLiU"/>
              </a:rPr>
              <a:t>獲得超</a:t>
            </a:r>
            <a:r>
              <a:rPr lang="zh-CN" altLang="en-US" sz="2800" spc="25" dirty="0" smtClean="0">
                <a:solidFill>
                  <a:srgbClr val="001F5F"/>
                </a:solidFill>
                <a:latin typeface="PMingLiU"/>
                <a:ea typeface="PMingLiU"/>
              </a:rPr>
              <a:t>過</a:t>
            </a:r>
            <a:r>
              <a:rPr lang="en-US" altLang="zh-CN" sz="2800" spc="25" dirty="0" smtClean="0">
                <a:solidFill>
                  <a:srgbClr val="001F5F"/>
                </a:solidFill>
                <a:latin typeface="PMingLiU"/>
                <a:ea typeface="PMingLiU"/>
              </a:rPr>
              <a:t>2</a:t>
            </a:r>
            <a:r>
              <a:rPr lang="zh-TW" altLang="en-US" sz="2800" spc="25" dirty="0" smtClean="0">
                <a:solidFill>
                  <a:srgbClr val="001F5F"/>
                </a:solidFill>
                <a:latin typeface="PMingLiU"/>
                <a:ea typeface="PMingLiU"/>
              </a:rPr>
              <a:t>次</a:t>
            </a:r>
            <a:r>
              <a:rPr lang="zh-CN" altLang="en-US" sz="2800" spc="25" dirty="0" smtClean="0">
                <a:solidFill>
                  <a:srgbClr val="001F5F"/>
                </a:solidFill>
                <a:latin typeface="PMingLiU"/>
                <a:ea typeface="PMingLiU"/>
              </a:rPr>
              <a:t>補助</a:t>
            </a:r>
            <a:r>
              <a:rPr lang="zh-CN" altLang="en-US" sz="2800" spc="-5" dirty="0" smtClean="0">
                <a:solidFill>
                  <a:srgbClr val="001F5F"/>
                </a:solidFill>
                <a:latin typeface="PMingLiU"/>
                <a:ea typeface="PMingLiU"/>
              </a:rPr>
              <a:t>。</a:t>
            </a:r>
            <a:endParaRPr lang="zh-CN" altLang="en-US" sz="2800" spc="-5" dirty="0">
              <a:solidFill>
                <a:srgbClr val="001F5F"/>
              </a:solidFill>
              <a:latin typeface="PMingLiU"/>
              <a:ea typeface="PMingLiU"/>
            </a:endParaRPr>
          </a:p>
        </p:txBody>
      </p:sp>
      <p:sp>
        <p:nvSpPr>
          <p:cNvPr id="299" name="TextBox 299"/>
          <p:cNvSpPr txBox="1"/>
          <p:nvPr/>
        </p:nvSpPr>
        <p:spPr>
          <a:xfrm>
            <a:off x="558798" y="2212084"/>
            <a:ext cx="367631" cy="426720"/>
          </a:xfrm>
          <a:prstGeom prst="rect">
            <a:avLst/>
          </a:prstGeom>
          <a:noFill/>
        </p:spPr>
        <p:txBody>
          <a:bodyPr wrap="square" lIns="0" tIns="0" rIns="0" bIns="0" rtlCol="0">
            <a:spAutoFit/>
          </a:bodyPr>
          <a:lstStyle/>
          <a:p>
            <a:pPr marL="0">
              <a:lnSpc>
                <a:spcPct val="100000"/>
              </a:lnSpc>
            </a:pPr>
            <a:r>
              <a:rPr lang="zh-CN" altLang="en-US" sz="2800" spc="-45" dirty="0">
                <a:solidFill>
                  <a:srgbClr val="833A0A"/>
                </a:solidFill>
                <a:latin typeface="PMingLiU"/>
                <a:ea typeface="PMingLiU"/>
              </a:rPr>
              <a:t>2.</a:t>
            </a:r>
          </a:p>
        </p:txBody>
      </p:sp>
      <p:sp>
        <p:nvSpPr>
          <p:cNvPr id="300" name="TextBox 300"/>
          <p:cNvSpPr txBox="1"/>
          <p:nvPr/>
        </p:nvSpPr>
        <p:spPr>
          <a:xfrm>
            <a:off x="1015999" y="2212084"/>
            <a:ext cx="10669559" cy="1255567"/>
          </a:xfrm>
          <a:prstGeom prst="rect">
            <a:avLst/>
          </a:prstGeom>
          <a:noFill/>
        </p:spPr>
        <p:txBody>
          <a:bodyPr wrap="square" lIns="0" tIns="0" rIns="0" bIns="0" rtlCol="0">
            <a:spAutoFit/>
          </a:bodyPr>
          <a:lstStyle/>
          <a:p>
            <a:pPr marL="0" indent="57150">
              <a:lnSpc>
                <a:spcPct val="100000"/>
              </a:lnSpc>
            </a:pPr>
            <a:r>
              <a:rPr lang="zh-CN" altLang="en-US" sz="2800" dirty="0">
                <a:solidFill>
                  <a:srgbClr val="833A0A"/>
                </a:solidFill>
                <a:latin typeface="PMingLiU"/>
                <a:ea typeface="PMingLiU"/>
              </a:rPr>
              <a:t>限</a:t>
            </a:r>
            <a:r>
              <a:rPr lang="zh-CN" altLang="en-US" sz="2800" spc="-5" dirty="0">
                <a:solidFill>
                  <a:srgbClr val="833A0A"/>
                </a:solidFill>
                <a:latin typeface="PMingLiU"/>
                <a:ea typeface="PMingLiU"/>
              </a:rPr>
              <a:t>制</a:t>
            </a:r>
            <a:r>
              <a:rPr lang="zh-CN" altLang="en-US" sz="2800" dirty="0">
                <a:solidFill>
                  <a:srgbClr val="833A0A"/>
                </a:solidFill>
                <a:latin typeface="PMingLiU"/>
                <a:ea typeface="PMingLiU"/>
              </a:rPr>
              <a:t>最高補</a:t>
            </a:r>
            <a:r>
              <a:rPr lang="zh-CN" altLang="en-US" sz="2800" spc="-5" dirty="0">
                <a:solidFill>
                  <a:srgbClr val="833A0A"/>
                </a:solidFill>
                <a:latin typeface="PMingLiU"/>
                <a:ea typeface="PMingLiU"/>
              </a:rPr>
              <a:t>助</a:t>
            </a:r>
            <a:r>
              <a:rPr lang="zh-CN" altLang="en-US" sz="2800" dirty="0">
                <a:solidFill>
                  <a:srgbClr val="833A0A"/>
                </a:solidFill>
                <a:latin typeface="PMingLiU"/>
                <a:ea typeface="PMingLiU"/>
              </a:rPr>
              <a:t>款</a:t>
            </a:r>
            <a:r>
              <a:rPr lang="zh-CN" altLang="en-US" sz="2800" spc="-5" dirty="0">
                <a:solidFill>
                  <a:srgbClr val="833A0A"/>
                </a:solidFill>
                <a:latin typeface="PMingLiU"/>
                <a:ea typeface="PMingLiU"/>
              </a:rPr>
              <a:t>：</a:t>
            </a:r>
          </a:p>
          <a:p>
            <a:pPr marL="342899" indent="-342899" hangingPunct="0">
              <a:lnSpc>
                <a:spcPct val="95416"/>
              </a:lnSpc>
            </a:pPr>
            <a:r>
              <a:rPr lang="en-US" altLang="zh-CN" sz="2800" spc="20" dirty="0">
                <a:solidFill>
                  <a:srgbClr val="001F5F"/>
                </a:solidFill>
                <a:latin typeface="Arial"/>
                <a:ea typeface="Arial"/>
              </a:rPr>
              <a:t>•</a:t>
            </a:r>
            <a:r>
              <a:rPr lang="en-US" altLang="zh-CN" sz="2800" spc="15" dirty="0">
                <a:solidFill>
                  <a:srgbClr val="001F5F"/>
                </a:solidFill>
                <a:latin typeface="Arial"/>
                <a:cs typeface="Arial"/>
              </a:rPr>
              <a:t>  </a:t>
            </a:r>
            <a:r>
              <a:rPr lang="zh-CN" altLang="en-US" sz="2800" spc="60" dirty="0">
                <a:solidFill>
                  <a:srgbClr val="001F5F"/>
                </a:solidFill>
                <a:latin typeface="PMingLiU"/>
                <a:ea typeface="PMingLiU"/>
              </a:rPr>
              <a:t>第</a:t>
            </a:r>
            <a:r>
              <a:rPr lang="zh-CN" altLang="en-US" sz="2800" spc="30" dirty="0">
                <a:solidFill>
                  <a:srgbClr val="001F5F"/>
                </a:solidFill>
                <a:latin typeface="PMingLiU"/>
                <a:ea typeface="PMingLiU"/>
              </a:rPr>
              <a:t>1</a:t>
            </a:r>
            <a:r>
              <a:rPr lang="zh-CN" altLang="en-US" sz="2800" spc="60" dirty="0">
                <a:solidFill>
                  <a:srgbClr val="001F5F"/>
                </a:solidFill>
                <a:latin typeface="PMingLiU"/>
                <a:ea typeface="PMingLiU"/>
              </a:rPr>
              <a:t>次申請補助款</a:t>
            </a:r>
            <a:r>
              <a:rPr lang="zh-CN" altLang="en-US" sz="2800" spc="64" dirty="0">
                <a:solidFill>
                  <a:srgbClr val="001F5F"/>
                </a:solidFill>
                <a:latin typeface="PMingLiU"/>
                <a:ea typeface="PMingLiU"/>
              </a:rPr>
              <a:t>不</a:t>
            </a:r>
            <a:r>
              <a:rPr lang="zh-CN" altLang="en-US" sz="2800" spc="60" dirty="0">
                <a:solidFill>
                  <a:srgbClr val="001F5F"/>
                </a:solidFill>
                <a:latin typeface="PMingLiU"/>
                <a:ea typeface="PMingLiU"/>
              </a:rPr>
              <a:t>予打折，第</a:t>
            </a:r>
            <a:r>
              <a:rPr lang="zh-CN" altLang="en-US" sz="2800" spc="30" dirty="0">
                <a:solidFill>
                  <a:srgbClr val="001F5F"/>
                </a:solidFill>
                <a:latin typeface="PMingLiU"/>
                <a:ea typeface="PMingLiU"/>
              </a:rPr>
              <a:t>2</a:t>
            </a:r>
            <a:r>
              <a:rPr lang="zh-CN" altLang="en-US" sz="2800" spc="60" dirty="0">
                <a:solidFill>
                  <a:srgbClr val="001F5F"/>
                </a:solidFill>
                <a:latin typeface="PMingLiU"/>
                <a:ea typeface="PMingLiU"/>
              </a:rPr>
              <a:t>次申</a:t>
            </a:r>
            <a:r>
              <a:rPr lang="zh-CN" altLang="en-US" sz="2800" spc="64" dirty="0">
                <a:solidFill>
                  <a:srgbClr val="001F5F"/>
                </a:solidFill>
                <a:latin typeface="PMingLiU"/>
                <a:ea typeface="PMingLiU"/>
              </a:rPr>
              <a:t>請</a:t>
            </a:r>
            <a:r>
              <a:rPr lang="zh-CN" altLang="en-US" sz="2800" spc="60" dirty="0">
                <a:solidFill>
                  <a:srgbClr val="001F5F"/>
                </a:solidFill>
                <a:latin typeface="PMingLiU"/>
                <a:ea typeface="PMingLiU"/>
              </a:rPr>
              <a:t>時，按核撥金</a:t>
            </a:r>
            <a:r>
              <a:rPr lang="zh-CN" altLang="en-US" sz="2800" spc="64" dirty="0">
                <a:solidFill>
                  <a:srgbClr val="001F5F"/>
                </a:solidFill>
                <a:latin typeface="PMingLiU"/>
                <a:ea typeface="PMingLiU"/>
              </a:rPr>
              <a:t>額</a:t>
            </a:r>
            <a:r>
              <a:rPr lang="zh-CN" altLang="en-US" sz="2800" spc="60" dirty="0">
                <a:solidFill>
                  <a:srgbClr val="001F5F"/>
                </a:solidFill>
                <a:latin typeface="PMingLiU"/>
                <a:ea typeface="PMingLiU"/>
              </a:rPr>
              <a:t>打</a:t>
            </a:r>
            <a:r>
              <a:rPr lang="zh-CN" altLang="en-US" sz="2800" spc="25" dirty="0">
                <a:solidFill>
                  <a:srgbClr val="001F5F"/>
                </a:solidFill>
                <a:latin typeface="PMingLiU"/>
                <a:ea typeface="PMingLiU"/>
              </a:rPr>
              <a:t>8</a:t>
            </a:r>
            <a:r>
              <a:rPr lang="zh-CN" altLang="en-US" sz="2800" spc="64" dirty="0">
                <a:solidFill>
                  <a:srgbClr val="001F5F"/>
                </a:solidFill>
                <a:latin typeface="PMingLiU"/>
                <a:ea typeface="PMingLiU"/>
              </a:rPr>
              <a:t>折</a:t>
            </a:r>
            <a:r>
              <a:rPr lang="zh-CN" altLang="en-US" sz="2800" spc="60" dirty="0">
                <a:solidFill>
                  <a:srgbClr val="001F5F"/>
                </a:solidFill>
                <a:latin typeface="PMingLiU"/>
                <a:ea typeface="PMingLiU"/>
              </a:rPr>
              <a:t>為當</a:t>
            </a:r>
            <a:r>
              <a:rPr lang="zh-CN" altLang="en-US" sz="2800" dirty="0">
                <a:solidFill>
                  <a:srgbClr val="001F5F"/>
                </a:solidFill>
                <a:latin typeface="PMingLiU"/>
                <a:ea typeface="PMingLiU"/>
              </a:rPr>
              <a:t>次補助</a:t>
            </a:r>
            <a:r>
              <a:rPr lang="zh-CN" altLang="en-US" sz="2800" spc="-5" dirty="0">
                <a:solidFill>
                  <a:srgbClr val="001F5F"/>
                </a:solidFill>
                <a:latin typeface="PMingLiU"/>
                <a:ea typeface="PMingLiU"/>
              </a:rPr>
              <a:t>款</a:t>
            </a:r>
            <a:r>
              <a:rPr lang="zh-CN" altLang="en-US" sz="2800" dirty="0">
                <a:solidFill>
                  <a:srgbClr val="001F5F"/>
                </a:solidFill>
                <a:latin typeface="PMingLiU"/>
                <a:ea typeface="PMingLiU"/>
              </a:rPr>
              <a:t>，第3次打6</a:t>
            </a:r>
            <a:r>
              <a:rPr lang="zh-CN" altLang="en-US" sz="2800" spc="-5" dirty="0">
                <a:solidFill>
                  <a:srgbClr val="001F5F"/>
                </a:solidFill>
                <a:latin typeface="PMingLiU"/>
                <a:ea typeface="PMingLiU"/>
              </a:rPr>
              <a:t>折</a:t>
            </a:r>
            <a:r>
              <a:rPr lang="zh-CN" altLang="en-US" sz="2800" dirty="0">
                <a:solidFill>
                  <a:srgbClr val="001F5F"/>
                </a:solidFill>
                <a:latin typeface="PMingLiU"/>
                <a:ea typeface="PMingLiU"/>
              </a:rPr>
              <a:t>，以此類推</a:t>
            </a:r>
            <a:r>
              <a:rPr lang="zh-CN" altLang="en-US" sz="2800" spc="-5" dirty="0">
                <a:solidFill>
                  <a:srgbClr val="001F5F"/>
                </a:solidFill>
                <a:latin typeface="PMingLiU"/>
                <a:ea typeface="PMingLiU"/>
              </a:rPr>
              <a:t>。</a:t>
            </a:r>
            <a:r>
              <a:rPr lang="zh-CN" altLang="en-US" sz="2800" dirty="0">
                <a:solidFill>
                  <a:srgbClr val="001F5F"/>
                </a:solidFill>
                <a:latin typeface="PMingLiU"/>
                <a:ea typeface="PMingLiU"/>
              </a:rPr>
              <a:t>例如</a:t>
            </a:r>
            <a:r>
              <a:rPr lang="zh-CN" altLang="en-US" sz="2800" spc="-5" dirty="0">
                <a:solidFill>
                  <a:srgbClr val="001F5F"/>
                </a:solidFill>
                <a:latin typeface="PMingLiU"/>
                <a:ea typeface="PMingLiU"/>
              </a:rPr>
              <a:t>：</a:t>
            </a:r>
          </a:p>
        </p:txBody>
      </p:sp>
      <p:sp>
        <p:nvSpPr>
          <p:cNvPr id="301" name="TextBox 301"/>
          <p:cNvSpPr txBox="1"/>
          <p:nvPr/>
        </p:nvSpPr>
        <p:spPr>
          <a:xfrm>
            <a:off x="1417319" y="3891855"/>
            <a:ext cx="8905216" cy="432106"/>
          </a:xfrm>
          <a:prstGeom prst="rect">
            <a:avLst/>
          </a:prstGeom>
          <a:noFill/>
        </p:spPr>
        <p:txBody>
          <a:bodyPr wrap="square" lIns="0" tIns="0" rIns="0" bIns="0" rtlCol="0">
            <a:spAutoFit/>
          </a:bodyPr>
          <a:lstStyle/>
          <a:p>
            <a:pPr marL="0">
              <a:lnSpc>
                <a:spcPct val="116666"/>
              </a:lnSpc>
              <a:tabLst>
                <a:tab pos="2468879" algn="l"/>
                <a:tab pos="5242560" algn="l"/>
                <a:tab pos="7254240" algn="l"/>
              </a:tabLst>
            </a:pPr>
            <a:r>
              <a:rPr lang="zh-CN" altLang="en-US" sz="2400" b="1" dirty="0">
                <a:solidFill>
                  <a:srgbClr val="FEFEFE"/>
                </a:solidFill>
                <a:latin typeface="华文楷体"/>
                <a:ea typeface="华文楷体"/>
              </a:rPr>
              <a:t>申請⾦</a:t>
            </a:r>
            <a:r>
              <a:rPr lang="zh-CN" altLang="en-US" sz="2400" b="1" spc="-5" dirty="0">
                <a:solidFill>
                  <a:srgbClr val="FEFEFE"/>
                </a:solidFill>
                <a:latin typeface="华文楷体"/>
                <a:ea typeface="华文楷体"/>
              </a:rPr>
              <a:t>額	</a:t>
            </a:r>
            <a:r>
              <a:rPr lang="zh-CN" altLang="en-US" sz="2400" b="1" dirty="0">
                <a:solidFill>
                  <a:srgbClr val="FEFEFE"/>
                </a:solidFill>
                <a:latin typeface="华文楷体"/>
                <a:ea typeface="华文楷体"/>
              </a:rPr>
              <a:t>申請次</a:t>
            </a:r>
            <a:r>
              <a:rPr lang="zh-CN" altLang="en-US" sz="2400" b="1" spc="-5" dirty="0">
                <a:solidFill>
                  <a:srgbClr val="FEFEFE"/>
                </a:solidFill>
                <a:latin typeface="华文楷体"/>
                <a:ea typeface="华文楷体"/>
              </a:rPr>
              <a:t>數	</a:t>
            </a:r>
            <a:r>
              <a:rPr lang="zh-CN" altLang="en-US" sz="2400" b="1" dirty="0">
                <a:solidFill>
                  <a:srgbClr val="FEFEFE"/>
                </a:solidFill>
                <a:latin typeface="华文楷体"/>
                <a:ea typeface="华文楷体"/>
              </a:rPr>
              <a:t>折</a:t>
            </a:r>
            <a:r>
              <a:rPr lang="zh-CN" altLang="en-US" sz="2400" b="1" spc="-5" dirty="0">
                <a:solidFill>
                  <a:srgbClr val="FEFEFE"/>
                </a:solidFill>
                <a:latin typeface="华文楷体"/>
                <a:ea typeface="华文楷体"/>
              </a:rPr>
              <a:t>數	</a:t>
            </a:r>
            <a:r>
              <a:rPr lang="zh-TW" altLang="en-US" sz="2400" b="1" spc="-5" dirty="0" smtClean="0">
                <a:solidFill>
                  <a:srgbClr val="FEFEFE"/>
                </a:solidFill>
                <a:latin typeface="华文楷体"/>
                <a:ea typeface="华文楷体"/>
              </a:rPr>
              <a:t>最高</a:t>
            </a:r>
            <a:r>
              <a:rPr lang="zh-CN" altLang="en-US" sz="2400" b="1" spc="-5" dirty="0" smtClean="0">
                <a:solidFill>
                  <a:srgbClr val="FEFEFE"/>
                </a:solidFill>
                <a:latin typeface="华文楷体"/>
                <a:ea typeface="华文楷体"/>
              </a:rPr>
              <a:t>補</a:t>
            </a:r>
            <a:r>
              <a:rPr lang="zh-CN" altLang="en-US" sz="2400" b="1" spc="-10" dirty="0" smtClean="0">
                <a:solidFill>
                  <a:srgbClr val="FEFEFE"/>
                </a:solidFill>
                <a:latin typeface="华文楷体"/>
                <a:ea typeface="华文楷体"/>
              </a:rPr>
              <a:t>助</a:t>
            </a:r>
            <a:r>
              <a:rPr lang="zh-CN" altLang="en-US" sz="2400" b="1" spc="-15" dirty="0">
                <a:solidFill>
                  <a:srgbClr val="FEFEFE"/>
                </a:solidFill>
                <a:latin typeface="华文楷体"/>
                <a:ea typeface="华文楷体"/>
              </a:rPr>
              <a:t>款</a:t>
            </a:r>
          </a:p>
        </p:txBody>
      </p:sp>
      <p:sp>
        <p:nvSpPr>
          <p:cNvPr id="302" name="TextBox 302"/>
          <p:cNvSpPr txBox="1"/>
          <p:nvPr/>
        </p:nvSpPr>
        <p:spPr>
          <a:xfrm>
            <a:off x="1660207" y="4516363"/>
            <a:ext cx="8267042" cy="426719"/>
          </a:xfrm>
          <a:prstGeom prst="rect">
            <a:avLst/>
          </a:prstGeom>
          <a:noFill/>
        </p:spPr>
        <p:txBody>
          <a:bodyPr wrap="square" lIns="0" tIns="0" rIns="0" bIns="0" rtlCol="0">
            <a:spAutoFit/>
          </a:bodyPr>
          <a:lstStyle/>
          <a:p>
            <a:pPr marL="0">
              <a:lnSpc>
                <a:spcPct val="116666"/>
              </a:lnSpc>
              <a:tabLst>
                <a:tab pos="2459354" algn="l"/>
                <a:tab pos="5152072" algn="l"/>
                <a:tab pos="7406639" algn="l"/>
              </a:tabLst>
            </a:pPr>
            <a:r>
              <a:rPr lang="zh-CN" altLang="en-US" sz="2400" dirty="0">
                <a:solidFill>
                  <a:srgbClr val="000000"/>
                </a:solidFill>
                <a:latin typeface="华文楷体"/>
                <a:ea typeface="华文楷体"/>
              </a:rPr>
              <a:t>100</a:t>
            </a:r>
            <a:r>
              <a:rPr lang="zh-CN" altLang="en-US" sz="2400" spc="-5" dirty="0">
                <a:solidFill>
                  <a:srgbClr val="000000"/>
                </a:solidFill>
                <a:latin typeface="华文楷体"/>
                <a:ea typeface="华文楷体"/>
              </a:rPr>
              <a:t>萬	</a:t>
            </a:r>
            <a:r>
              <a:rPr lang="zh-CN" altLang="en-US" sz="2400" dirty="0">
                <a:solidFill>
                  <a:srgbClr val="000000"/>
                </a:solidFill>
                <a:latin typeface="华文楷体"/>
                <a:ea typeface="华文楷体"/>
              </a:rPr>
              <a:t>第1</a:t>
            </a:r>
            <a:r>
              <a:rPr lang="zh-CN" altLang="en-US" sz="2400" spc="-5" dirty="0">
                <a:solidFill>
                  <a:srgbClr val="000000"/>
                </a:solidFill>
                <a:latin typeface="华文楷体"/>
                <a:ea typeface="华文楷体"/>
              </a:rPr>
              <a:t>次	無	100</a:t>
            </a:r>
            <a:r>
              <a:rPr lang="zh-CN" altLang="en-US" sz="2400" spc="-30" dirty="0">
                <a:solidFill>
                  <a:srgbClr val="000000"/>
                </a:solidFill>
                <a:latin typeface="华文楷体"/>
                <a:ea typeface="华文楷体"/>
              </a:rPr>
              <a:t>萬</a:t>
            </a:r>
          </a:p>
        </p:txBody>
      </p:sp>
      <p:sp>
        <p:nvSpPr>
          <p:cNvPr id="303" name="TextBox 303"/>
          <p:cNvSpPr txBox="1"/>
          <p:nvPr/>
        </p:nvSpPr>
        <p:spPr>
          <a:xfrm>
            <a:off x="1731645" y="5140872"/>
            <a:ext cx="8124166" cy="426719"/>
          </a:xfrm>
          <a:prstGeom prst="rect">
            <a:avLst/>
          </a:prstGeom>
          <a:noFill/>
        </p:spPr>
        <p:txBody>
          <a:bodyPr wrap="square" lIns="0" tIns="0" rIns="0" bIns="0" rtlCol="0">
            <a:spAutoFit/>
          </a:bodyPr>
          <a:lstStyle/>
          <a:p>
            <a:pPr marL="0">
              <a:lnSpc>
                <a:spcPct val="116666"/>
              </a:lnSpc>
              <a:tabLst>
                <a:tab pos="2387917" algn="l"/>
                <a:tab pos="5056822" algn="l"/>
                <a:tab pos="7406639" algn="l"/>
              </a:tabLst>
            </a:pPr>
            <a:r>
              <a:rPr lang="zh-CN" altLang="en-US" sz="2400" dirty="0">
                <a:solidFill>
                  <a:srgbClr val="000000"/>
                </a:solidFill>
                <a:latin typeface="华文楷体"/>
                <a:ea typeface="华文楷体"/>
              </a:rPr>
              <a:t>50</a:t>
            </a:r>
            <a:r>
              <a:rPr lang="zh-CN" altLang="en-US" sz="2400" spc="-5" dirty="0">
                <a:solidFill>
                  <a:srgbClr val="000000"/>
                </a:solidFill>
                <a:latin typeface="华文楷体"/>
                <a:ea typeface="华文楷体"/>
              </a:rPr>
              <a:t>萬	</a:t>
            </a:r>
            <a:r>
              <a:rPr lang="zh-CN" altLang="en-US" sz="2400" dirty="0">
                <a:solidFill>
                  <a:srgbClr val="000000"/>
                </a:solidFill>
                <a:latin typeface="华文楷体"/>
                <a:ea typeface="华文楷体"/>
              </a:rPr>
              <a:t>第2</a:t>
            </a:r>
            <a:r>
              <a:rPr lang="zh-CN" altLang="en-US" sz="2400" spc="-5" dirty="0">
                <a:solidFill>
                  <a:srgbClr val="000000"/>
                </a:solidFill>
                <a:latin typeface="华文楷体"/>
                <a:ea typeface="华文楷体"/>
              </a:rPr>
              <a:t>次	0.8	</a:t>
            </a:r>
            <a:r>
              <a:rPr lang="zh-CN" altLang="en-US" sz="2400" spc="-10" dirty="0">
                <a:solidFill>
                  <a:srgbClr val="000000"/>
                </a:solidFill>
                <a:latin typeface="华文楷体"/>
                <a:ea typeface="华文楷体"/>
              </a:rPr>
              <a:t>40</a:t>
            </a:r>
            <a:r>
              <a:rPr lang="zh-CN" altLang="en-US" sz="2400" spc="-25" dirty="0">
                <a:solidFill>
                  <a:srgbClr val="000000"/>
                </a:solidFill>
                <a:latin typeface="华文楷体"/>
                <a:ea typeface="华文楷体"/>
              </a:rPr>
              <a:t>萬</a:t>
            </a:r>
          </a:p>
        </p:txBody>
      </p:sp>
      <p:sp>
        <p:nvSpPr>
          <p:cNvPr id="304" name="TextBox 304"/>
          <p:cNvSpPr txBox="1"/>
          <p:nvPr/>
        </p:nvSpPr>
        <p:spPr>
          <a:xfrm>
            <a:off x="1731645" y="5765381"/>
            <a:ext cx="8124166" cy="426719"/>
          </a:xfrm>
          <a:prstGeom prst="rect">
            <a:avLst/>
          </a:prstGeom>
          <a:noFill/>
        </p:spPr>
        <p:txBody>
          <a:bodyPr wrap="square" lIns="0" tIns="0" rIns="0" bIns="0" rtlCol="0">
            <a:spAutoFit/>
          </a:bodyPr>
          <a:lstStyle/>
          <a:p>
            <a:pPr marL="0">
              <a:lnSpc>
                <a:spcPct val="116666"/>
              </a:lnSpc>
              <a:tabLst>
                <a:tab pos="2387917" algn="l"/>
                <a:tab pos="5056822" algn="l"/>
                <a:tab pos="7406639" algn="l"/>
              </a:tabLst>
            </a:pPr>
            <a:r>
              <a:rPr lang="zh-CN" altLang="en-US" sz="2400" dirty="0">
                <a:solidFill>
                  <a:srgbClr val="000000"/>
                </a:solidFill>
                <a:latin typeface="华文楷体"/>
                <a:ea typeface="华文楷体"/>
              </a:rPr>
              <a:t>80</a:t>
            </a:r>
            <a:r>
              <a:rPr lang="zh-CN" altLang="en-US" sz="2400" spc="-5" dirty="0">
                <a:solidFill>
                  <a:srgbClr val="000000"/>
                </a:solidFill>
                <a:latin typeface="华文楷体"/>
                <a:ea typeface="华文楷体"/>
              </a:rPr>
              <a:t>萬	</a:t>
            </a:r>
            <a:r>
              <a:rPr lang="zh-CN" altLang="en-US" sz="2400" dirty="0">
                <a:solidFill>
                  <a:srgbClr val="000000"/>
                </a:solidFill>
                <a:latin typeface="华文楷体"/>
                <a:ea typeface="华文楷体"/>
              </a:rPr>
              <a:t>第3</a:t>
            </a:r>
            <a:r>
              <a:rPr lang="zh-CN" altLang="en-US" sz="2400" spc="-5" dirty="0">
                <a:solidFill>
                  <a:srgbClr val="000000"/>
                </a:solidFill>
                <a:latin typeface="华文楷体"/>
                <a:ea typeface="华文楷体"/>
              </a:rPr>
              <a:t>次	0.6	</a:t>
            </a:r>
            <a:r>
              <a:rPr lang="zh-CN" altLang="en-US" sz="2400" spc="-10" dirty="0">
                <a:solidFill>
                  <a:srgbClr val="000000"/>
                </a:solidFill>
                <a:latin typeface="华文楷体"/>
                <a:ea typeface="华文楷体"/>
              </a:rPr>
              <a:t>48</a:t>
            </a:r>
            <a:r>
              <a:rPr lang="zh-CN" altLang="en-US" sz="2400" spc="-25" dirty="0">
                <a:solidFill>
                  <a:srgbClr val="000000"/>
                </a:solidFill>
                <a:latin typeface="华文楷体"/>
                <a:ea typeface="华文楷体"/>
              </a:rPr>
              <a:t>萬</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06"/>
          <p:cNvSpPr txBox="1"/>
          <p:nvPr/>
        </p:nvSpPr>
        <p:spPr>
          <a:xfrm>
            <a:off x="396238" y="237478"/>
            <a:ext cx="11284549" cy="4657814"/>
          </a:xfrm>
          <a:prstGeom prst="rect">
            <a:avLst/>
          </a:prstGeom>
          <a:noFill/>
        </p:spPr>
        <p:txBody>
          <a:bodyPr wrap="square" lIns="0" tIns="0" rIns="0" bIns="0" rtlCol="0">
            <a:spAutoFit/>
          </a:bodyPr>
          <a:lstStyle/>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975"/>
              </a:lnSpc>
            </a:pPr>
            <a:endParaRPr lang="en-US" dirty="0" smtClean="0"/>
          </a:p>
          <a:p>
            <a:pPr marL="0" indent="365759">
              <a:lnSpc>
                <a:spcPct val="100000"/>
              </a:lnSpc>
            </a:pPr>
            <a:endParaRPr lang="en-US" altLang="zh-CN" sz="3600" spc="10" dirty="0" smtClean="0">
              <a:solidFill>
                <a:srgbClr val="833A0A"/>
              </a:solidFill>
              <a:latin typeface="PMingLiU"/>
              <a:ea typeface="PMingLiU"/>
            </a:endParaRPr>
          </a:p>
          <a:p>
            <a:pPr marL="0" indent="365759">
              <a:lnSpc>
                <a:spcPct val="100000"/>
              </a:lnSpc>
            </a:pPr>
            <a:r>
              <a:rPr lang="zh-CN" altLang="en-US" sz="3600" spc="10" dirty="0" smtClean="0">
                <a:solidFill>
                  <a:srgbClr val="833A0A"/>
                </a:solidFill>
                <a:latin typeface="PMingLiU"/>
                <a:ea typeface="PMingLiU"/>
              </a:rPr>
              <a:t>3</a:t>
            </a:r>
            <a:r>
              <a:rPr lang="zh-CN" altLang="en-US" sz="3600" spc="10" dirty="0">
                <a:solidFill>
                  <a:srgbClr val="833A0A"/>
                </a:solidFill>
                <a:latin typeface="PMingLiU"/>
                <a:ea typeface="PMingLiU"/>
              </a:rPr>
              <a:t>.</a:t>
            </a:r>
            <a:r>
              <a:rPr lang="zh-CN" altLang="en-US" sz="3600" spc="34" dirty="0">
                <a:solidFill>
                  <a:srgbClr val="833A0A"/>
                </a:solidFill>
                <a:latin typeface="PMingLiU"/>
                <a:ea typeface="PMingLiU"/>
              </a:rPr>
              <a:t>變更</a:t>
            </a:r>
            <a:r>
              <a:rPr lang="zh-CN" altLang="en-US" sz="3600" spc="30" dirty="0">
                <a:solidFill>
                  <a:srgbClr val="833A0A"/>
                </a:solidFill>
                <a:latin typeface="PMingLiU"/>
                <a:ea typeface="PMingLiU"/>
              </a:rPr>
              <a:t>材</a:t>
            </a:r>
            <a:r>
              <a:rPr lang="zh-CN" altLang="en-US" sz="3600" spc="34" dirty="0">
                <a:solidFill>
                  <a:srgbClr val="833A0A"/>
                </a:solidFill>
                <a:latin typeface="PMingLiU"/>
                <a:ea typeface="PMingLiU"/>
              </a:rPr>
              <a:t>料只</a:t>
            </a:r>
            <a:r>
              <a:rPr lang="zh-CN" altLang="en-US" sz="3600" spc="30" dirty="0">
                <a:solidFill>
                  <a:srgbClr val="833A0A"/>
                </a:solidFill>
                <a:latin typeface="PMingLiU"/>
                <a:ea typeface="PMingLiU"/>
              </a:rPr>
              <a:t>可</a:t>
            </a:r>
            <a:r>
              <a:rPr lang="zh-CN" altLang="en-US" sz="3600" spc="34" dirty="0">
                <a:solidFill>
                  <a:srgbClr val="833A0A"/>
                </a:solidFill>
                <a:latin typeface="PMingLiU"/>
                <a:ea typeface="PMingLiU"/>
              </a:rPr>
              <a:t>變動</a:t>
            </a:r>
            <a:r>
              <a:rPr lang="zh-CN" altLang="en-US" sz="3600" spc="10" dirty="0">
                <a:solidFill>
                  <a:srgbClr val="833A0A"/>
                </a:solidFill>
                <a:latin typeface="PMingLiU"/>
                <a:ea typeface="PMingLiU"/>
              </a:rPr>
              <a:t>"</a:t>
            </a:r>
            <a:r>
              <a:rPr lang="zh-CN" altLang="en-US" sz="3600" spc="34" dirty="0">
                <a:solidFill>
                  <a:srgbClr val="833A0A"/>
                </a:solidFill>
                <a:latin typeface="PMingLiU"/>
                <a:ea typeface="PMingLiU"/>
              </a:rPr>
              <a:t>該項目</a:t>
            </a:r>
            <a:r>
              <a:rPr lang="zh-CN" altLang="en-US" sz="3600" spc="10" dirty="0">
                <a:solidFill>
                  <a:srgbClr val="833A0A"/>
                </a:solidFill>
                <a:latin typeface="PMingLiU"/>
                <a:ea typeface="PMingLiU"/>
              </a:rPr>
              <a:t>"</a:t>
            </a:r>
            <a:r>
              <a:rPr lang="zh-CN" altLang="en-US" sz="3600" spc="34" dirty="0">
                <a:solidFill>
                  <a:srgbClr val="833A0A"/>
                </a:solidFill>
                <a:latin typeface="PMingLiU"/>
                <a:ea typeface="PMingLiU"/>
              </a:rPr>
              <a:t>金</a:t>
            </a:r>
            <a:r>
              <a:rPr lang="zh-CN" altLang="en-US" sz="3600" spc="30" dirty="0">
                <a:solidFill>
                  <a:srgbClr val="833A0A"/>
                </a:solidFill>
                <a:latin typeface="PMingLiU"/>
                <a:ea typeface="PMingLiU"/>
              </a:rPr>
              <a:t>額</a:t>
            </a:r>
            <a:r>
              <a:rPr lang="zh-CN" altLang="en-US" sz="3600" spc="34" dirty="0">
                <a:solidFill>
                  <a:srgbClr val="833A0A"/>
                </a:solidFill>
                <a:latin typeface="PMingLiU"/>
                <a:ea typeface="PMingLiU"/>
              </a:rPr>
              <a:t>的</a:t>
            </a:r>
            <a:r>
              <a:rPr lang="zh-CN" altLang="en-US" sz="3600" spc="15" dirty="0">
                <a:solidFill>
                  <a:srgbClr val="833A0A"/>
                </a:solidFill>
                <a:latin typeface="PMingLiU"/>
                <a:ea typeface="PMingLiU"/>
              </a:rPr>
              <a:t>20</a:t>
            </a:r>
            <a:r>
              <a:rPr lang="zh-CN" altLang="en-US" sz="3600" spc="30" dirty="0">
                <a:solidFill>
                  <a:srgbClr val="833A0A"/>
                </a:solidFill>
                <a:latin typeface="PMingLiU"/>
                <a:ea typeface="PMingLiU"/>
              </a:rPr>
              <a:t>%。</a:t>
            </a:r>
          </a:p>
          <a:p>
            <a:pPr marL="822960" hangingPunct="0">
              <a:lnSpc>
                <a:spcPct val="95833"/>
              </a:lnSpc>
              <a:spcBef>
                <a:spcPts val="259"/>
              </a:spcBef>
            </a:pPr>
            <a:r>
              <a:rPr lang="zh-CN" altLang="en-US" sz="3600" spc="-44" dirty="0">
                <a:solidFill>
                  <a:srgbClr val="1D4D78"/>
                </a:solidFill>
                <a:latin typeface="PMingLiU"/>
                <a:ea typeface="PMingLiU"/>
              </a:rPr>
              <a:t>例如</a:t>
            </a:r>
            <a:r>
              <a:rPr lang="zh-CN" altLang="en-US" sz="3600" spc="-15" dirty="0">
                <a:solidFill>
                  <a:srgbClr val="1D4D78"/>
                </a:solidFill>
                <a:latin typeface="PMingLiU"/>
                <a:ea typeface="PMingLiU"/>
              </a:rPr>
              <a:t>:</a:t>
            </a:r>
            <a:r>
              <a:rPr lang="zh-CN" altLang="en-US" sz="3600" spc="-45" dirty="0">
                <a:solidFill>
                  <a:srgbClr val="1D4D78"/>
                </a:solidFill>
                <a:latin typeface="PMingLiU"/>
                <a:ea typeface="PMingLiU"/>
              </a:rPr>
              <a:t>有</a:t>
            </a:r>
            <a:r>
              <a:rPr lang="zh-CN" altLang="en-US" sz="3600" spc="-20" dirty="0">
                <a:solidFill>
                  <a:srgbClr val="1D4D78"/>
                </a:solidFill>
                <a:latin typeface="PMingLiU"/>
                <a:ea typeface="PMingLiU"/>
              </a:rPr>
              <a:t>A.(10</a:t>
            </a:r>
            <a:r>
              <a:rPr lang="zh-CN" altLang="en-US" sz="3600" spc="-45" dirty="0">
                <a:solidFill>
                  <a:srgbClr val="1D4D78"/>
                </a:solidFill>
                <a:latin typeface="PMingLiU"/>
                <a:ea typeface="PMingLiU"/>
              </a:rPr>
              <a:t>萬</a:t>
            </a:r>
            <a:r>
              <a:rPr lang="zh-CN" altLang="en-US" sz="3600" spc="-15" dirty="0">
                <a:solidFill>
                  <a:srgbClr val="1D4D78"/>
                </a:solidFill>
                <a:latin typeface="PMingLiU"/>
                <a:ea typeface="PMingLiU"/>
              </a:rPr>
              <a:t>)</a:t>
            </a:r>
            <a:r>
              <a:rPr lang="zh-CN" altLang="en-US" sz="3600" spc="259" dirty="0">
                <a:solidFill>
                  <a:srgbClr val="1D4D78"/>
                </a:solidFill>
                <a:latin typeface="PMingLiU"/>
                <a:cs typeface="PMingLiU"/>
              </a:rPr>
              <a:t> </a:t>
            </a:r>
            <a:r>
              <a:rPr lang="zh-CN" altLang="en-US" sz="3600" spc="-20" dirty="0">
                <a:solidFill>
                  <a:srgbClr val="1D4D78"/>
                </a:solidFill>
                <a:latin typeface="PMingLiU"/>
                <a:ea typeface="PMingLiU"/>
              </a:rPr>
              <a:t>B.(20</a:t>
            </a:r>
            <a:r>
              <a:rPr lang="zh-CN" altLang="en-US" sz="3600" spc="-40" dirty="0">
                <a:solidFill>
                  <a:srgbClr val="1D4D78"/>
                </a:solidFill>
                <a:latin typeface="PMingLiU"/>
                <a:ea typeface="PMingLiU"/>
              </a:rPr>
              <a:t>萬</a:t>
            </a:r>
            <a:r>
              <a:rPr lang="zh-CN" altLang="en-US" sz="3600" spc="-15" dirty="0">
                <a:solidFill>
                  <a:srgbClr val="1D4D78"/>
                </a:solidFill>
                <a:latin typeface="PMingLiU"/>
                <a:ea typeface="PMingLiU"/>
              </a:rPr>
              <a:t>)</a:t>
            </a:r>
            <a:r>
              <a:rPr lang="zh-CN" altLang="en-US" sz="3600" spc="-44" dirty="0">
                <a:solidFill>
                  <a:srgbClr val="1D4D78"/>
                </a:solidFill>
                <a:latin typeface="PMingLiU"/>
                <a:ea typeface="PMingLiU"/>
              </a:rPr>
              <a:t>兩種材</a:t>
            </a:r>
            <a:r>
              <a:rPr lang="zh-CN" altLang="en-US" sz="3600" spc="-50" dirty="0">
                <a:solidFill>
                  <a:srgbClr val="1D4D78"/>
                </a:solidFill>
                <a:latin typeface="PMingLiU"/>
                <a:ea typeface="PMingLiU"/>
              </a:rPr>
              <a:t>料</a:t>
            </a:r>
            <a:r>
              <a:rPr lang="zh-CN" altLang="en-US" sz="3600" spc="-45" dirty="0">
                <a:solidFill>
                  <a:srgbClr val="1D4D78"/>
                </a:solidFill>
                <a:latin typeface="PMingLiU"/>
                <a:ea typeface="PMingLiU"/>
              </a:rPr>
              <a:t>，若廠</a:t>
            </a:r>
            <a:r>
              <a:rPr lang="zh-CN" altLang="en-US" sz="3600" spc="-44" dirty="0">
                <a:solidFill>
                  <a:srgbClr val="1D4D78"/>
                </a:solidFill>
                <a:latin typeface="PMingLiU"/>
                <a:ea typeface="PMingLiU"/>
              </a:rPr>
              <a:t>商要將</a:t>
            </a:r>
            <a:r>
              <a:rPr lang="zh-CN" altLang="en-US" sz="3600" spc="-30" dirty="0">
                <a:solidFill>
                  <a:srgbClr val="1D4D78"/>
                </a:solidFill>
                <a:latin typeface="PMingLiU"/>
                <a:ea typeface="PMingLiU"/>
              </a:rPr>
              <a:t>B</a:t>
            </a:r>
            <a:r>
              <a:rPr lang="zh-CN" altLang="en-US" sz="3600" spc="-44" dirty="0">
                <a:solidFill>
                  <a:srgbClr val="1D4D78"/>
                </a:solidFill>
                <a:latin typeface="PMingLiU"/>
                <a:ea typeface="PMingLiU"/>
              </a:rPr>
              <a:t>通通</a:t>
            </a:r>
            <a:r>
              <a:rPr lang="zh-CN" altLang="en-US" sz="3600" spc="30" dirty="0">
                <a:solidFill>
                  <a:srgbClr val="1D4D78"/>
                </a:solidFill>
                <a:latin typeface="PMingLiU"/>
                <a:ea typeface="PMingLiU"/>
              </a:rPr>
              <a:t>改</a:t>
            </a:r>
            <a:r>
              <a:rPr lang="zh-CN" altLang="en-US" sz="3600" spc="20" dirty="0">
                <a:solidFill>
                  <a:srgbClr val="1D4D78"/>
                </a:solidFill>
                <a:latin typeface="PMingLiU"/>
                <a:ea typeface="PMingLiU"/>
              </a:rPr>
              <a:t>A</a:t>
            </a:r>
            <a:r>
              <a:rPr lang="zh-CN" altLang="en-US" sz="3600" spc="34" dirty="0">
                <a:solidFill>
                  <a:srgbClr val="1D4D78"/>
                </a:solidFill>
                <a:latin typeface="PMingLiU"/>
                <a:ea typeface="PMingLiU"/>
              </a:rPr>
              <a:t>，</a:t>
            </a:r>
            <a:r>
              <a:rPr lang="zh-CN" altLang="en-US" sz="3600" spc="30" dirty="0">
                <a:solidFill>
                  <a:srgbClr val="1D4D78"/>
                </a:solidFill>
                <a:latin typeface="PMingLiU"/>
                <a:ea typeface="PMingLiU"/>
              </a:rPr>
              <a:t>只</a:t>
            </a:r>
            <a:r>
              <a:rPr lang="zh-CN" altLang="en-US" sz="3600" spc="34" dirty="0">
                <a:solidFill>
                  <a:srgbClr val="1D4D78"/>
                </a:solidFill>
                <a:latin typeface="PMingLiU"/>
                <a:ea typeface="PMingLiU"/>
              </a:rPr>
              <a:t>可</a:t>
            </a:r>
            <a:r>
              <a:rPr lang="zh-CN" altLang="en-US" sz="3600" spc="30" dirty="0">
                <a:solidFill>
                  <a:srgbClr val="1D4D78"/>
                </a:solidFill>
                <a:latin typeface="PMingLiU"/>
                <a:ea typeface="PMingLiU"/>
              </a:rPr>
              <a:t>給</a:t>
            </a:r>
            <a:r>
              <a:rPr lang="zh-CN" altLang="en-US" sz="3600" spc="25" dirty="0">
                <a:solidFill>
                  <a:srgbClr val="1D4D78"/>
                </a:solidFill>
                <a:latin typeface="PMingLiU"/>
                <a:ea typeface="PMingLiU"/>
              </a:rPr>
              <a:t>A</a:t>
            </a:r>
            <a:r>
              <a:rPr lang="zh-CN" altLang="en-US" sz="3600" spc="30" dirty="0">
                <a:solidFill>
                  <a:srgbClr val="1D4D78"/>
                </a:solidFill>
                <a:latin typeface="PMingLiU"/>
                <a:ea typeface="PMingLiU"/>
              </a:rPr>
              <a:t>材</a:t>
            </a:r>
            <a:r>
              <a:rPr lang="zh-CN" altLang="en-US" sz="3600" spc="34" dirty="0">
                <a:solidFill>
                  <a:srgbClr val="1D4D78"/>
                </a:solidFill>
                <a:latin typeface="PMingLiU"/>
                <a:ea typeface="PMingLiU"/>
              </a:rPr>
              <a:t>料</a:t>
            </a:r>
            <a:r>
              <a:rPr lang="zh-CN" altLang="en-US" sz="3600" spc="15" dirty="0">
                <a:solidFill>
                  <a:srgbClr val="1D4D78"/>
                </a:solidFill>
                <a:latin typeface="PMingLiU"/>
                <a:ea typeface="PMingLiU"/>
              </a:rPr>
              <a:t>4</a:t>
            </a:r>
            <a:r>
              <a:rPr lang="zh-CN" altLang="en-US" sz="3600" spc="30" dirty="0">
                <a:solidFill>
                  <a:srgbClr val="1D4D78"/>
                </a:solidFill>
                <a:latin typeface="PMingLiU"/>
                <a:ea typeface="PMingLiU"/>
              </a:rPr>
              <a:t>萬</a:t>
            </a:r>
            <a:r>
              <a:rPr lang="zh-CN" altLang="en-US" sz="3600" spc="10" dirty="0">
                <a:solidFill>
                  <a:srgbClr val="1D4D78"/>
                </a:solidFill>
                <a:latin typeface="PMingLiU"/>
                <a:ea typeface="PMingLiU"/>
              </a:rPr>
              <a:t>(20</a:t>
            </a:r>
            <a:r>
              <a:rPr lang="zh-CN" altLang="en-US" sz="3600" spc="44" dirty="0">
                <a:solidFill>
                  <a:srgbClr val="1D4D78"/>
                </a:solidFill>
                <a:latin typeface="PMingLiU"/>
                <a:ea typeface="PMingLiU"/>
              </a:rPr>
              <a:t>萬</a:t>
            </a:r>
            <a:r>
              <a:rPr lang="zh-CN" altLang="en-US" sz="3600" spc="15" dirty="0">
                <a:solidFill>
                  <a:srgbClr val="1D4D78"/>
                </a:solidFill>
                <a:latin typeface="PMingLiU"/>
                <a:ea typeface="PMingLiU"/>
              </a:rPr>
              <a:t>*20%)</a:t>
            </a:r>
            <a:r>
              <a:rPr lang="zh-CN" altLang="en-US" sz="3600" spc="34" dirty="0">
                <a:solidFill>
                  <a:srgbClr val="1D4D78"/>
                </a:solidFill>
                <a:latin typeface="PMingLiU"/>
                <a:ea typeface="PMingLiU"/>
              </a:rPr>
              <a:t>，但</a:t>
            </a:r>
            <a:r>
              <a:rPr lang="zh-CN" altLang="en-US" sz="3600" spc="20" dirty="0">
                <a:solidFill>
                  <a:srgbClr val="1D4D78"/>
                </a:solidFill>
                <a:latin typeface="PMingLiU"/>
                <a:ea typeface="PMingLiU"/>
              </a:rPr>
              <a:t>A</a:t>
            </a:r>
            <a:r>
              <a:rPr lang="zh-CN" altLang="en-US" sz="3600" spc="34" dirty="0">
                <a:solidFill>
                  <a:srgbClr val="1D4D78"/>
                </a:solidFill>
                <a:latin typeface="PMingLiU"/>
                <a:ea typeface="PMingLiU"/>
              </a:rPr>
              <a:t>材</a:t>
            </a:r>
            <a:r>
              <a:rPr lang="zh-CN" altLang="en-US" sz="3600" spc="30" dirty="0">
                <a:solidFill>
                  <a:srgbClr val="1D4D78"/>
                </a:solidFill>
                <a:latin typeface="PMingLiU"/>
                <a:ea typeface="PMingLiU"/>
              </a:rPr>
              <a:t>料</a:t>
            </a:r>
            <a:r>
              <a:rPr lang="zh-CN" altLang="en-US" sz="3600" spc="34" dirty="0">
                <a:solidFill>
                  <a:srgbClr val="1D4D78"/>
                </a:solidFill>
                <a:latin typeface="PMingLiU"/>
                <a:ea typeface="PMingLiU"/>
              </a:rPr>
              <a:t>只</a:t>
            </a:r>
            <a:r>
              <a:rPr lang="zh-CN" altLang="en-US" sz="3600" spc="30" dirty="0">
                <a:solidFill>
                  <a:srgbClr val="1D4D78"/>
                </a:solidFill>
                <a:latin typeface="PMingLiU"/>
                <a:ea typeface="PMingLiU"/>
              </a:rPr>
              <a:t>能</a:t>
            </a:r>
            <a:r>
              <a:rPr lang="zh-CN" altLang="en-US" sz="3600" spc="34" dirty="0">
                <a:solidFill>
                  <a:srgbClr val="1D4D78"/>
                </a:solidFill>
                <a:latin typeface="PMingLiU"/>
                <a:ea typeface="PMingLiU"/>
              </a:rPr>
              <a:t>增</a:t>
            </a:r>
            <a:r>
              <a:rPr lang="zh-CN" altLang="en-US" sz="3600" dirty="0">
                <a:solidFill>
                  <a:srgbClr val="1D4D78"/>
                </a:solidFill>
                <a:latin typeface="PMingLiU"/>
                <a:ea typeface="PMingLiU"/>
              </a:rPr>
              <a:t>加</a:t>
            </a:r>
            <a:r>
              <a:rPr lang="zh-CN" altLang="en-US" sz="3600" spc="-5" dirty="0">
                <a:solidFill>
                  <a:srgbClr val="1D4D78"/>
                </a:solidFill>
                <a:latin typeface="PMingLiU"/>
                <a:ea typeface="PMingLiU"/>
              </a:rPr>
              <a:t>2</a:t>
            </a:r>
            <a:r>
              <a:rPr lang="zh-CN" altLang="en-US" sz="3600" dirty="0">
                <a:solidFill>
                  <a:srgbClr val="1D4D78"/>
                </a:solidFill>
                <a:latin typeface="PMingLiU"/>
                <a:ea typeface="PMingLiU"/>
              </a:rPr>
              <a:t>萬，</a:t>
            </a:r>
            <a:r>
              <a:rPr lang="zh-CN" altLang="en-US" sz="3600" spc="-5" dirty="0">
                <a:solidFill>
                  <a:srgbClr val="1D4D78"/>
                </a:solidFill>
                <a:latin typeface="PMingLiU"/>
                <a:ea typeface="PMingLiU"/>
              </a:rPr>
              <a:t>不</a:t>
            </a:r>
            <a:r>
              <a:rPr lang="zh-CN" altLang="en-US" sz="3600" dirty="0">
                <a:solidFill>
                  <a:srgbClr val="1D4D78"/>
                </a:solidFill>
                <a:latin typeface="PMingLiU"/>
                <a:ea typeface="PMingLiU"/>
              </a:rPr>
              <a:t>可增</a:t>
            </a:r>
            <a:r>
              <a:rPr lang="zh-CN" altLang="en-US" sz="3600" spc="-5" dirty="0">
                <a:solidFill>
                  <a:srgbClr val="1D4D78"/>
                </a:solidFill>
                <a:latin typeface="PMingLiU"/>
                <a:ea typeface="PMingLiU"/>
              </a:rPr>
              <a:t>加</a:t>
            </a:r>
            <a:r>
              <a:rPr lang="zh-CN" altLang="en-US" sz="3600" dirty="0">
                <a:solidFill>
                  <a:srgbClr val="1D4D78"/>
                </a:solidFill>
                <a:latin typeface="PMingLiU"/>
                <a:ea typeface="PMingLiU"/>
              </a:rPr>
              <a:t>4萬</a:t>
            </a:r>
            <a:r>
              <a:rPr lang="zh-CN" altLang="en-US" sz="3600" spc="-5" dirty="0">
                <a:solidFill>
                  <a:srgbClr val="1D4D78"/>
                </a:solidFill>
                <a:latin typeface="PMingLiU"/>
                <a:ea typeface="PMingLiU"/>
              </a:rPr>
              <a:t>。</a:t>
            </a:r>
          </a:p>
          <a:p>
            <a:pPr marL="0" indent="365759">
              <a:lnSpc>
                <a:spcPct val="100000"/>
              </a:lnSpc>
              <a:spcBef>
                <a:spcPts val="259"/>
              </a:spcBef>
            </a:pPr>
            <a:r>
              <a:rPr lang="zh-CN" altLang="en-US" sz="3600" spc="10" dirty="0">
                <a:solidFill>
                  <a:srgbClr val="833A0A"/>
                </a:solidFill>
                <a:latin typeface="PMingLiU"/>
                <a:ea typeface="PMingLiU"/>
              </a:rPr>
              <a:t>4.</a:t>
            </a:r>
            <a:r>
              <a:rPr lang="zh-CN" altLang="en-US" sz="3600" spc="34" dirty="0">
                <a:solidFill>
                  <a:srgbClr val="833A0A"/>
                </a:solidFill>
                <a:latin typeface="PMingLiU"/>
                <a:ea typeface="PMingLiU"/>
              </a:rPr>
              <a:t>補助</a:t>
            </a:r>
            <a:r>
              <a:rPr lang="zh-CN" altLang="en-US" sz="3600" spc="30" dirty="0">
                <a:solidFill>
                  <a:srgbClr val="833A0A"/>
                </a:solidFill>
                <a:latin typeface="PMingLiU"/>
                <a:ea typeface="PMingLiU"/>
              </a:rPr>
              <a:t>金</a:t>
            </a:r>
            <a:r>
              <a:rPr lang="zh-CN" altLang="en-US" sz="3600" spc="34" dirty="0">
                <a:solidFill>
                  <a:srgbClr val="833A0A"/>
                </a:solidFill>
                <a:latin typeface="PMingLiU"/>
                <a:ea typeface="PMingLiU"/>
              </a:rPr>
              <a:t>額最</a:t>
            </a:r>
            <a:r>
              <a:rPr lang="zh-CN" altLang="en-US" sz="3600" spc="30" dirty="0">
                <a:solidFill>
                  <a:srgbClr val="833A0A"/>
                </a:solidFill>
                <a:latin typeface="PMingLiU"/>
                <a:ea typeface="PMingLiU"/>
              </a:rPr>
              <a:t>多</a:t>
            </a:r>
            <a:r>
              <a:rPr lang="zh-CN" altLang="en-US" sz="3600" spc="20" dirty="0">
                <a:solidFill>
                  <a:srgbClr val="833A0A"/>
                </a:solidFill>
                <a:latin typeface="PMingLiU"/>
                <a:ea typeface="PMingLiU"/>
              </a:rPr>
              <a:t>=</a:t>
            </a:r>
            <a:r>
              <a:rPr lang="zh-CN" altLang="en-US" sz="3600" spc="34" dirty="0">
                <a:solidFill>
                  <a:srgbClr val="833A0A"/>
                </a:solidFill>
                <a:latin typeface="PMingLiU"/>
                <a:ea typeface="PMingLiU"/>
              </a:rPr>
              <a:t>資</a:t>
            </a:r>
            <a:r>
              <a:rPr lang="zh-CN" altLang="en-US" sz="3600" spc="30" dirty="0">
                <a:solidFill>
                  <a:srgbClr val="833A0A"/>
                </a:solidFill>
                <a:latin typeface="PMingLiU"/>
                <a:ea typeface="PMingLiU"/>
              </a:rPr>
              <a:t>本</a:t>
            </a:r>
            <a:r>
              <a:rPr lang="zh-CN" altLang="en-US" sz="3600" spc="34" dirty="0">
                <a:solidFill>
                  <a:srgbClr val="833A0A"/>
                </a:solidFill>
                <a:latin typeface="PMingLiU"/>
                <a:ea typeface="PMingLiU"/>
              </a:rPr>
              <a:t>額</a:t>
            </a:r>
            <a:r>
              <a:rPr lang="zh-CN" altLang="en-US" sz="3600" spc="15" dirty="0">
                <a:solidFill>
                  <a:srgbClr val="833A0A"/>
                </a:solidFill>
                <a:latin typeface="PMingLiU"/>
                <a:ea typeface="PMingLiU"/>
              </a:rPr>
              <a:t>*3</a:t>
            </a:r>
          </a:p>
          <a:p>
            <a:pPr marL="0" indent="365759">
              <a:lnSpc>
                <a:spcPct val="100000"/>
              </a:lnSpc>
            </a:pPr>
            <a:r>
              <a:rPr lang="zh-CN" altLang="en-US" sz="3600" spc="20" dirty="0">
                <a:solidFill>
                  <a:srgbClr val="833A0A"/>
                </a:solidFill>
                <a:latin typeface="PMingLiU"/>
                <a:ea typeface="PMingLiU"/>
              </a:rPr>
              <a:t>5.</a:t>
            </a:r>
            <a:r>
              <a:rPr lang="zh-CN" altLang="en-US" sz="3600" spc="64" dirty="0">
                <a:solidFill>
                  <a:srgbClr val="833A0A"/>
                </a:solidFill>
                <a:latin typeface="PMingLiU"/>
                <a:ea typeface="PMingLiU"/>
              </a:rPr>
              <a:t>補助金額最多</a:t>
            </a:r>
            <a:r>
              <a:rPr lang="zh-CN" altLang="en-US" sz="3600" spc="34" dirty="0">
                <a:solidFill>
                  <a:srgbClr val="833A0A"/>
                </a:solidFill>
                <a:latin typeface="PMingLiU"/>
                <a:ea typeface="PMingLiU"/>
              </a:rPr>
              <a:t>=</a:t>
            </a:r>
            <a:r>
              <a:rPr lang="zh-CN" altLang="en-US" sz="3600" spc="64" dirty="0">
                <a:solidFill>
                  <a:srgbClr val="833A0A"/>
                </a:solidFill>
                <a:latin typeface="PMingLiU"/>
                <a:ea typeface="PMingLiU"/>
              </a:rPr>
              <a:t>去年</a:t>
            </a:r>
            <a:r>
              <a:rPr lang="zh-CN" altLang="en-US" sz="3600" spc="60" dirty="0">
                <a:solidFill>
                  <a:srgbClr val="833A0A"/>
                </a:solidFill>
                <a:latin typeface="PMingLiU"/>
                <a:ea typeface="PMingLiU"/>
              </a:rPr>
              <a:t>營</a:t>
            </a:r>
            <a:r>
              <a:rPr lang="zh-CN" altLang="en-US" sz="3600" spc="64" dirty="0">
                <a:solidFill>
                  <a:srgbClr val="833A0A"/>
                </a:solidFill>
                <a:latin typeface="PMingLiU"/>
                <a:ea typeface="PMingLiU"/>
              </a:rPr>
              <a:t>業額</a:t>
            </a:r>
            <a:r>
              <a:rPr lang="zh-CN" altLang="en-US" sz="3600" spc="40" dirty="0">
                <a:solidFill>
                  <a:srgbClr val="833A0A"/>
                </a:solidFill>
                <a:latin typeface="PMingLiU"/>
                <a:ea typeface="PMingLiU"/>
              </a:rPr>
              <a:t>*</a:t>
            </a:r>
            <a:r>
              <a:rPr lang="zh-CN" altLang="en-US" sz="3600" spc="34" dirty="0">
                <a:solidFill>
                  <a:srgbClr val="833A0A"/>
                </a:solidFill>
                <a:latin typeface="PMingLiU"/>
                <a:ea typeface="PMingLiU"/>
              </a:rPr>
              <a:t>50%</a:t>
            </a:r>
          </a:p>
        </p:txBody>
      </p:sp>
      <p:sp>
        <p:nvSpPr>
          <p:cNvPr id="4" name="TextBox 296"/>
          <p:cNvSpPr txBox="1"/>
          <p:nvPr/>
        </p:nvSpPr>
        <p:spPr>
          <a:xfrm>
            <a:off x="405058" y="382852"/>
            <a:ext cx="6486831" cy="553998"/>
          </a:xfrm>
          <a:prstGeom prst="rect">
            <a:avLst/>
          </a:prstGeom>
          <a:noFill/>
        </p:spPr>
        <p:txBody>
          <a:bodyPr wrap="square" lIns="0" tIns="0" rIns="0" bIns="0" rtlCol="0">
            <a:spAutoFit/>
          </a:bodyPr>
          <a:lstStyle/>
          <a:p>
            <a:pPr marL="742950" indent="-742950">
              <a:lnSpc>
                <a:spcPct val="90000"/>
              </a:lnSpc>
              <a:spcBef>
                <a:spcPct val="0"/>
              </a:spcBef>
            </a:pPr>
            <a:r>
              <a:rPr lang="zh-CN"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六、其他原則與</a:t>
            </a:r>
            <a:r>
              <a:rPr lang="zh-CN"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注意事項(</a:t>
            </a:r>
            <a:r>
              <a:rPr lang="zh-TW"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二</a:t>
            </a:r>
            <a:r>
              <a:rPr lang="zh-CN"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endParaRPr lang="zh-CN"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六、其他原則與注意事項</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87" name="矩形 86"/>
          <p:cNvSpPr/>
          <p:nvPr/>
        </p:nvSpPr>
        <p:spPr>
          <a:xfrm>
            <a:off x="304799" y="864974"/>
            <a:ext cx="11467071" cy="5632311"/>
          </a:xfrm>
          <a:prstGeom prst="rect">
            <a:avLst/>
          </a:prstGeom>
        </p:spPr>
        <p:txBody>
          <a:bodyPr wrap="square">
            <a:spAutoFit/>
          </a:bodyPr>
          <a:lstStyle/>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參與計畫之研發人員須</a:t>
            </a:r>
            <a:r>
              <a:rPr lang="zh-TW" altLang="en-US" sz="2000" dirty="0">
                <a:latin typeface="標楷體" panose="03000509000000000000" pitchFamily="65" charset="-120"/>
                <a:ea typeface="標楷體" panose="03000509000000000000" pitchFamily="65" charset="-120"/>
              </a:rPr>
              <a:t>為公司正式員工</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具有該公司勞保身分者</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，未具參加勞工保險投保資格者</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已符合年資或退休</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，須檢附證明文件，</a:t>
            </a:r>
            <a:r>
              <a:rPr lang="zh-TW" altLang="en-US" sz="2000" dirty="0">
                <a:solidFill>
                  <a:srgbClr val="FF0000"/>
                </a:solidFill>
                <a:latin typeface="標楷體" panose="03000509000000000000" pitchFamily="65" charset="-120"/>
                <a:ea typeface="標楷體" panose="03000509000000000000" pitchFamily="65" charset="-120"/>
              </a:rPr>
              <a:t>如公司因員工人數未滿</a:t>
            </a:r>
            <a:r>
              <a:rPr lang="en-US" altLang="zh-TW" sz="2000" dirty="0">
                <a:solidFill>
                  <a:srgbClr val="FF0000"/>
                </a:solidFill>
                <a:latin typeface="標楷體" panose="03000509000000000000" pitchFamily="65" charset="-120"/>
                <a:ea typeface="標楷體" panose="03000509000000000000" pitchFamily="65" charset="-120"/>
              </a:rPr>
              <a:t>5</a:t>
            </a:r>
            <a:r>
              <a:rPr lang="zh-TW" altLang="en-US" sz="2000" dirty="0">
                <a:solidFill>
                  <a:srgbClr val="FF0000"/>
                </a:solidFill>
                <a:latin typeface="標楷體" panose="03000509000000000000" pitchFamily="65" charset="-120"/>
                <a:ea typeface="標楷體" panose="03000509000000000000" pitchFamily="65" charset="-120"/>
              </a:rPr>
              <a:t>人或其他原因而未投保，確定通過審查核定補助後，須為參與計畫之研發人員於計畫期間內投保</a:t>
            </a:r>
            <a:r>
              <a:rPr lang="zh-TW" altLang="en-US" sz="2000" dirty="0">
                <a:latin typeface="標楷體" panose="03000509000000000000" pitchFamily="65" charset="-120"/>
                <a:ea typeface="標楷體" panose="03000509000000000000" pitchFamily="65" charset="-120"/>
              </a:rPr>
              <a:t>，並於期中及結案報告內檢具相關證明文件，</a:t>
            </a:r>
            <a:r>
              <a:rPr lang="zh-TW" altLang="en-US" sz="2000" dirty="0">
                <a:solidFill>
                  <a:srgbClr val="FF0000"/>
                </a:solidFill>
                <a:latin typeface="標楷體" panose="03000509000000000000" pitchFamily="65" charset="-120"/>
                <a:ea typeface="標楷體" panose="03000509000000000000" pitchFamily="65" charset="-120"/>
              </a:rPr>
              <a:t>無證明文件人事薪資將不予核銷。</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本計畫之會計核銷</a:t>
            </a:r>
            <a:r>
              <a:rPr lang="zh-TW" altLang="en-US" sz="2000" dirty="0">
                <a:latin typeface="標楷體" panose="03000509000000000000" pitchFamily="65" charset="-120"/>
                <a:ea typeface="標楷體" panose="03000509000000000000" pitchFamily="65" charset="-120"/>
              </a:rPr>
              <a:t>，須於結案報告內檢附計畫全程之會計報告及相關憑證，並須檢附會計師簽證。</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為</a:t>
            </a:r>
            <a:r>
              <a:rPr lang="zh-TW" altLang="en-US" sz="2000" dirty="0">
                <a:latin typeface="標楷體" panose="03000509000000000000" pitchFamily="65" charset="-120"/>
                <a:ea typeface="標楷體" panose="03000509000000000000" pitchFamily="65" charset="-120"/>
              </a:rPr>
              <a:t>遵守個人資料保護法規定，參與本計畫之公司負責人及配偶、計畫主持人、研究發展人員及顧問，均須檢附「</a:t>
            </a:r>
            <a:r>
              <a:rPr lang="zh-TW" altLang="en-US" sz="2000" dirty="0">
                <a:solidFill>
                  <a:srgbClr val="FF0000"/>
                </a:solidFill>
                <a:latin typeface="標楷體" panose="03000509000000000000" pitchFamily="65" charset="-120"/>
                <a:ea typeface="標楷體" panose="03000509000000000000" pitchFamily="65" charset="-120"/>
              </a:rPr>
              <a:t>蒐集個人資料告知事項暨個人資料提供同意書</a:t>
            </a:r>
            <a:r>
              <a:rPr lang="zh-TW" altLang="en-US"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為確保審查作業之</a:t>
            </a:r>
            <a:r>
              <a:rPr lang="zh-TW" altLang="en-US" sz="2000" dirty="0">
                <a:latin typeface="標楷體" panose="03000509000000000000" pitchFamily="65" charset="-120"/>
                <a:ea typeface="標楷體" panose="03000509000000000000" pitchFamily="65" charset="-120"/>
              </a:rPr>
              <a:t>公平與保密性，本府與審查委員及相關人員均已簽署保密協定，遵守保密及利益迴避原則，所有審查結果均由本府正式函知。</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研究成果及所產生之智慧財產權</a:t>
            </a:r>
            <a:r>
              <a:rPr lang="zh-TW" altLang="en-US" sz="2000" dirty="0">
                <a:latin typeface="標楷體" panose="03000509000000000000" pitchFamily="65" charset="-120"/>
                <a:ea typeface="標楷體" panose="03000509000000000000" pitchFamily="65" charset="-120"/>
              </a:rPr>
              <a:t>，歸屬申請者所有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含其他計畫書上所載，除轉分包等履行輔助人以外之共同執行廠商</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，惟政府基於國家利益與社會公益，得為研究之目的，以無償、不可轉讓、非專屬實施該研究成果。</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申請</a:t>
            </a:r>
            <a:r>
              <a:rPr lang="zh-TW" altLang="en-US" sz="2000" dirty="0">
                <a:latin typeface="標楷體" panose="03000509000000000000" pitchFamily="65" charset="-120"/>
                <a:ea typeface="標楷體" panose="03000509000000000000" pitchFamily="65" charset="-120"/>
              </a:rPr>
              <a:t>者所提供及填報之各項資料，皆應與申請者現況、事實相符，</a:t>
            </a:r>
            <a:r>
              <a:rPr lang="zh-TW" altLang="en-US" sz="2000" dirty="0">
                <a:solidFill>
                  <a:srgbClr val="FF0000"/>
                </a:solidFill>
                <a:latin typeface="標楷體" panose="03000509000000000000" pitchFamily="65" charset="-120"/>
                <a:ea typeface="標楷體" panose="03000509000000000000" pitchFamily="65" charset="-120"/>
              </a:rPr>
              <a:t>絕不可侵害他人專利權、著作權、商標權或營業秘密等相關智慧財產權</a:t>
            </a:r>
            <a:r>
              <a:rPr lang="zh-TW" altLang="en-US" sz="2000" dirty="0">
                <a:latin typeface="標楷體" panose="03000509000000000000" pitchFamily="65" charset="-120"/>
                <a:ea typeface="標楷體" panose="03000509000000000000" pitchFamily="65" charset="-120"/>
              </a:rPr>
              <a:t>，否則應負一切責任並接受處置。</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申請廠商須於計畫</a:t>
            </a:r>
            <a:r>
              <a:rPr lang="zh-TW" altLang="en-US" sz="2000" dirty="0">
                <a:latin typeface="標楷體" panose="03000509000000000000" pitchFamily="65" charset="-120"/>
                <a:ea typeface="標楷體" panose="03000509000000000000" pitchFamily="65" charset="-120"/>
              </a:rPr>
              <a:t>書中說明曾獲政府相關計畫補助之研發重點、執行成效及本案之關聯性，若為</a:t>
            </a:r>
            <a:r>
              <a:rPr lang="en-US" altLang="zh-TW" sz="2000" dirty="0">
                <a:latin typeface="標楷體" panose="03000509000000000000" pitchFamily="65" charset="-120"/>
                <a:ea typeface="標楷體" panose="03000509000000000000" pitchFamily="65" charset="-120"/>
              </a:rPr>
              <a:t>SBIR</a:t>
            </a:r>
            <a:r>
              <a:rPr lang="zh-TW" altLang="en-US" sz="2000" dirty="0">
                <a:latin typeface="標楷體" panose="03000509000000000000" pitchFamily="65" charset="-120"/>
                <a:ea typeface="標楷體" panose="03000509000000000000" pitchFamily="65" charset="-120"/>
              </a:rPr>
              <a:t>延續計畫需於進一步說明預期效益之達成情形</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如對公司營運狀況及市場推廣等影響</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本辦法僅適用於</a:t>
            </a:r>
            <a:r>
              <a:rPr lang="zh-TW" altLang="en-US" sz="2000" dirty="0">
                <a:solidFill>
                  <a:srgbClr val="FF0000"/>
                </a:solidFill>
                <a:latin typeface="標楷體" panose="03000509000000000000" pitchFamily="65" charset="-120"/>
                <a:ea typeface="標楷體" panose="03000509000000000000" pitchFamily="65" charset="-120"/>
              </a:rPr>
              <a:t>公司新進行之研發計畫，若為已開發完成之技術或產品者，均不得申請，且不得以相同或類似計畫重複申請政府其他計畫補助。</a:t>
            </a:r>
          </a:p>
        </p:txBody>
      </p:sp>
    </p:spTree>
    <p:extLst>
      <p:ext uri="{BB962C8B-B14F-4D97-AF65-F5344CB8AC3E}">
        <p14:creationId xmlns="" xmlns:p14="http://schemas.microsoft.com/office/powerpoint/2010/main" val="3780997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75891" y="2674122"/>
            <a:ext cx="4621405" cy="3576629"/>
          </a:xfrm>
          <a:prstGeom prst="rect">
            <a:avLst/>
          </a:prstGeom>
        </p:spPr>
      </p:pic>
      <p:sp>
        <p:nvSpPr>
          <p:cNvPr id="2" name="標題 1"/>
          <p:cNvSpPr>
            <a:spLocks noGrp="1"/>
          </p:cNvSpPr>
          <p:nvPr>
            <p:ph type="title"/>
          </p:nvPr>
        </p:nvSpPr>
        <p:spPr>
          <a:xfrm>
            <a:off x="573816" y="174890"/>
            <a:ext cx="11041535" cy="739510"/>
          </a:xfrm>
        </p:spPr>
        <p:txBody>
          <a:bodyPr>
            <a:noAutofit/>
          </a:bodyPr>
          <a:lstStyle/>
          <a:p>
            <a:r>
              <a:rPr lang="zh-TW" altLang="en-US" dirty="0" smtClean="0">
                <a:solidFill>
                  <a:schemeClr val="accent6">
                    <a:lumMod val="75000"/>
                  </a:schemeClr>
                </a:solidFill>
              </a:rPr>
              <a:t>簡報大綱</a:t>
            </a:r>
            <a:endParaRPr lang="zh-TW" altLang="en-US" dirty="0">
              <a:solidFill>
                <a:schemeClr val="accent6">
                  <a:lumMod val="75000"/>
                </a:schemeClr>
              </a:solidFill>
            </a:endParaRPr>
          </a:p>
        </p:txBody>
      </p:sp>
      <p:sp>
        <p:nvSpPr>
          <p:cNvPr id="3" name="內容版面配置區 2"/>
          <p:cNvSpPr>
            <a:spLocks noGrp="1"/>
          </p:cNvSpPr>
          <p:nvPr>
            <p:ph idx="1"/>
          </p:nvPr>
        </p:nvSpPr>
        <p:spPr>
          <a:xfrm>
            <a:off x="1400432" y="2627870"/>
            <a:ext cx="9701764" cy="3702592"/>
          </a:xfrm>
        </p:spPr>
        <p:txBody>
          <a:bodyPr>
            <a:normAutofit/>
          </a:bodyPr>
          <a:lstStyle/>
          <a:p>
            <a:pPr marL="742950" indent="-742950">
              <a:buFont typeface="+mj-ea"/>
              <a:buAutoNum type="ea1ChtPeriod"/>
            </a:pPr>
            <a:r>
              <a:rPr lang="zh-TW" altLang="en-US"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計畫申請</a:t>
            </a:r>
            <a:endParaRPr lang="en-US" altLang="zh-TW"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742950" indent="-742950">
              <a:buFont typeface="+mj-ea"/>
              <a:buAutoNum type="ea1ChtPeriod"/>
            </a:pPr>
            <a:r>
              <a:rPr lang="zh-TW" altLang="en-US"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計畫撰寫說</a:t>
            </a:r>
            <a:r>
              <a:rPr lang="zh-TW" altLang="en-US"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明</a:t>
            </a:r>
            <a:endParaRPr lang="en-US" altLang="zh-TW"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742950" indent="-742950">
              <a:buFont typeface="+mj-ea"/>
              <a:buAutoNum type="ea1ChtPeriod"/>
            </a:pPr>
            <a:r>
              <a:rPr lang="zh-TW" altLang="en-US"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計畫期程及編列原則</a:t>
            </a:r>
            <a:endParaRPr lang="en-US" altLang="zh-TW"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742950" indent="-742950">
              <a:buFont typeface="+mj-ea"/>
              <a:buAutoNum type="ea1ChtPeriod"/>
            </a:pPr>
            <a:r>
              <a:rPr lang="zh-TW" altLang="en-US"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計畫審查流程</a:t>
            </a:r>
            <a:endParaRPr lang="en-US" altLang="zh-TW"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742950" indent="-742950">
              <a:buFont typeface="+mj-ea"/>
              <a:buAutoNum type="ea1ChtPeriod"/>
            </a:pPr>
            <a:r>
              <a:rPr lang="zh-TW" altLang="en-US"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計畫簽約與執行</a:t>
            </a:r>
            <a:endParaRPr lang="en-US" altLang="zh-TW"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742950" indent="-742950">
              <a:buFont typeface="+mj-ea"/>
              <a:buAutoNum type="ea1ChtPeriod"/>
            </a:pPr>
            <a:r>
              <a:rPr lang="zh-TW" altLang="en-US"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其他原則與注意事項</a:t>
            </a:r>
            <a:endParaRPr lang="en-US" altLang="zh-TW"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742950" indent="-742950">
              <a:buFont typeface="+mj-ea"/>
              <a:buAutoNum type="ea1ChtPeriod"/>
            </a:pPr>
            <a:r>
              <a:rPr lang="zh-TW" altLang="en-US"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收件及服務窗口</a:t>
            </a:r>
            <a:endParaRPr lang="en-US" altLang="zh-TW"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742950" indent="-742950">
              <a:buFont typeface="+mj-ea"/>
              <a:buAutoNum type="ea1ChtPeriod"/>
            </a:pPr>
            <a:endParaRPr lang="en-US" altLang="zh-TW" dirty="0" smtClean="0">
              <a:ln w="19050">
                <a:solidFill>
                  <a:schemeClr val="tx2">
                    <a:tint val="1000"/>
                  </a:schemeClr>
                </a:solidFill>
                <a:prstDash val="solid"/>
              </a:ln>
              <a:effectLst>
                <a:outerShdw blurRad="50000" dist="50800" dir="7500000" algn="tl">
                  <a:srgbClr val="000000">
                    <a:shade val="5000"/>
                    <a:alpha val="35000"/>
                  </a:srgbClr>
                </a:outerShdw>
              </a:effectLst>
            </a:endParaRPr>
          </a:p>
          <a:p>
            <a:endParaRPr lang="en-US" altLang="zh-TW" dirty="0" smtClean="0">
              <a:ln w="19050">
                <a:solidFill>
                  <a:schemeClr val="tx2">
                    <a:tint val="1000"/>
                  </a:schemeClr>
                </a:solidFill>
                <a:prstDash val="solid"/>
              </a:ln>
              <a:effectLst>
                <a:outerShdw blurRad="50000" dist="50800" dir="7500000" algn="tl">
                  <a:srgbClr val="000000">
                    <a:shade val="5000"/>
                    <a:alpha val="35000"/>
                  </a:srgbClr>
                </a:outerShdw>
              </a:effectLst>
              <a:latin typeface="+mj-ea"/>
            </a:endParaRPr>
          </a:p>
          <a:p>
            <a:endParaRPr lang="zh-TW" altLang="en-US" dirty="0"/>
          </a:p>
        </p:txBody>
      </p:sp>
      <p:sp>
        <p:nvSpPr>
          <p:cNvPr id="4" name="Rectangle 3"/>
          <p:cNvSpPr>
            <a:spLocks noGrp="1" noChangeArrowheads="1"/>
          </p:cNvSpPr>
          <p:nvPr>
            <p:ph type="sldNum" sz="quarter" idx="12"/>
          </p:nvPr>
        </p:nvSpPr>
        <p:spPr>
          <a:xfrm>
            <a:off x="8610600" y="6330462"/>
            <a:ext cx="2743200" cy="391013"/>
          </a:xfrm>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r>
              <a:rPr kumimoji="0" lang="en-US" altLang="zh-TW" dirty="0">
                <a:ea typeface="SimSun" panose="02010600030101010101" pitchFamily="2" charset="-122"/>
              </a:rPr>
              <a:t>2</a:t>
            </a:r>
            <a:endParaRPr kumimoji="0" lang="en-US" altLang="zh-TW" dirty="0" smtClean="0">
              <a:ea typeface="SimSun" panose="02010600030101010101" pitchFamily="2" charset="-122"/>
            </a:endParaRPr>
          </a:p>
        </p:txBody>
      </p:sp>
      <p:sp>
        <p:nvSpPr>
          <p:cNvPr id="5" name="內容版面配置區 2"/>
          <p:cNvSpPr txBox="1">
            <a:spLocks/>
          </p:cNvSpPr>
          <p:nvPr/>
        </p:nvSpPr>
        <p:spPr>
          <a:xfrm>
            <a:off x="573816" y="960652"/>
            <a:ext cx="11041535" cy="166721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zh-TW" altLang="en-US" b="1" dirty="0">
                <a:latin typeface="標楷體" panose="03000509000000000000" pitchFamily="65" charset="-120"/>
                <a:ea typeface="標楷體" panose="03000509000000000000" pitchFamily="65" charset="-120"/>
              </a:rPr>
              <a:t>屏東縣政府（以下簡稱本府）為鼓勵縣內中小企業加強創新研發活動，協助縣內產業經濟佈局，特依據</a:t>
            </a:r>
            <a:r>
              <a:rPr lang="en-US" altLang="zh-TW" b="1" dirty="0">
                <a:latin typeface="標楷體" panose="03000509000000000000" pitchFamily="65" charset="-120"/>
                <a:ea typeface="標楷體" panose="03000509000000000000" pitchFamily="65" charset="-120"/>
              </a:rPr>
              <a:t>『</a:t>
            </a:r>
            <a:r>
              <a:rPr lang="en-US" altLang="zh-TW" b="1" dirty="0" smtClean="0">
                <a:latin typeface="標楷體" panose="03000509000000000000" pitchFamily="65" charset="-120"/>
                <a:ea typeface="標楷體" panose="03000509000000000000" pitchFamily="65" charset="-120"/>
              </a:rPr>
              <a:t>108</a:t>
            </a:r>
            <a:r>
              <a:rPr lang="zh-TW" altLang="en-US" b="1" dirty="0" smtClean="0">
                <a:latin typeface="標楷體" panose="03000509000000000000" pitchFamily="65" charset="-120"/>
                <a:ea typeface="標楷體" panose="03000509000000000000" pitchFamily="65" charset="-120"/>
              </a:rPr>
              <a:t>年度</a:t>
            </a:r>
            <a:r>
              <a:rPr lang="zh-TW" altLang="en-US" b="1" dirty="0">
                <a:latin typeface="標楷體" panose="03000509000000000000" pitchFamily="65" charset="-120"/>
                <a:ea typeface="標楷體" panose="03000509000000000000" pitchFamily="65" charset="-120"/>
              </a:rPr>
              <a:t>經濟部配合協助直轄市、縣</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市</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政府辦理「地方產業創新研發推動計畫」</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地方型</a:t>
            </a:r>
            <a:r>
              <a:rPr lang="en-US" altLang="zh-TW" b="1" dirty="0">
                <a:latin typeface="標楷體" panose="03000509000000000000" pitchFamily="65" charset="-120"/>
                <a:ea typeface="標楷體" panose="03000509000000000000" pitchFamily="65" charset="-120"/>
              </a:rPr>
              <a:t>SBIR)</a:t>
            </a:r>
            <a:r>
              <a:rPr lang="zh-TW" altLang="en-US" b="1" dirty="0">
                <a:latin typeface="標楷體" panose="03000509000000000000" pitchFamily="65" charset="-120"/>
                <a:ea typeface="標楷體" panose="03000509000000000000" pitchFamily="65" charset="-120"/>
              </a:rPr>
              <a:t>申請作業須知</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，訂定</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屏東縣政府地方產業創新研發推動計畫</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地方型</a:t>
            </a:r>
            <a:r>
              <a:rPr lang="en-US" altLang="zh-TW" b="1" dirty="0">
                <a:latin typeface="標楷體" panose="03000509000000000000" pitchFamily="65" charset="-120"/>
                <a:ea typeface="標楷體" panose="03000509000000000000" pitchFamily="65" charset="-120"/>
              </a:rPr>
              <a:t>SBIR)</a:t>
            </a:r>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（以下簡稱本計畫），以加速提升屏東縣中小企業之產業競爭力，促進屏東縣產業發展</a:t>
            </a:r>
            <a:r>
              <a:rPr lang="zh-TW" altLang="zh-TW"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4250408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六、其他原則與注意事項</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四</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5" name="矩形 4"/>
          <p:cNvSpPr/>
          <p:nvPr/>
        </p:nvSpPr>
        <p:spPr>
          <a:xfrm>
            <a:off x="304799" y="893708"/>
            <a:ext cx="11582401" cy="6717223"/>
          </a:xfrm>
          <a:prstGeom prst="rect">
            <a:avLst/>
          </a:prstGeom>
        </p:spPr>
        <p:txBody>
          <a:bodyPr wrap="square">
            <a:spAutoFit/>
          </a:bodyPr>
          <a:lstStyle/>
          <a:p>
            <a:pPr marL="342900" indent="-342900" algn="just">
              <a:lnSpc>
                <a:spcPct val="150000"/>
              </a:lnSpc>
              <a:buFont typeface="+mj-lt"/>
              <a:buAutoNum type="arabicParenR" startAt="9"/>
            </a:pPr>
            <a:r>
              <a:rPr lang="zh-TW" altLang="en-US" dirty="0" smtClean="0">
                <a:solidFill>
                  <a:srgbClr val="FF0000"/>
                </a:solidFill>
                <a:latin typeface="標楷體" panose="03000509000000000000" pitchFamily="65" charset="-120"/>
                <a:ea typeface="標楷體" panose="03000509000000000000" pitchFamily="65" charset="-120"/>
              </a:rPr>
              <a:t>簽</a:t>
            </a:r>
            <a:r>
              <a:rPr lang="zh-TW" altLang="en-US" dirty="0">
                <a:solidFill>
                  <a:srgbClr val="FF0000"/>
                </a:solidFill>
                <a:latin typeface="標楷體" panose="03000509000000000000" pitchFamily="65" charset="-120"/>
                <a:ea typeface="標楷體" panose="03000509000000000000" pitchFamily="65" charset="-120"/>
              </a:rPr>
              <a:t>約計畫如經查證已獲政府其他補助者，除解除契約並退回全部補助款外，並自解約日起</a:t>
            </a:r>
            <a:r>
              <a:rPr lang="en-US" altLang="zh-TW" dirty="0">
                <a:solidFill>
                  <a:srgbClr val="FF0000"/>
                </a:solidFill>
                <a:latin typeface="標楷體" panose="03000509000000000000" pitchFamily="65" charset="-120"/>
                <a:ea typeface="標楷體" panose="03000509000000000000" pitchFamily="65" charset="-120"/>
              </a:rPr>
              <a:t>5</a:t>
            </a:r>
            <a:r>
              <a:rPr lang="zh-TW" altLang="en-US" dirty="0">
                <a:solidFill>
                  <a:srgbClr val="FF0000"/>
                </a:solidFill>
                <a:latin typeface="標楷體" panose="03000509000000000000" pitchFamily="65" charset="-120"/>
                <a:ea typeface="標楷體" panose="03000509000000000000" pitchFamily="65" charset="-120"/>
              </a:rPr>
              <a:t>年內不得申請本計畫之補助。</a:t>
            </a:r>
          </a:p>
          <a:p>
            <a:pPr marL="342900" indent="-342900" algn="just">
              <a:lnSpc>
                <a:spcPct val="150000"/>
              </a:lnSpc>
              <a:buFont typeface="+mj-lt"/>
              <a:buAutoNum type="arabicParenR" startAt="9"/>
            </a:pPr>
            <a:r>
              <a:rPr lang="zh-TW" altLang="en-US" dirty="0" smtClean="0">
                <a:latin typeface="標楷體" panose="03000509000000000000" pitchFamily="65" charset="-120"/>
                <a:ea typeface="標楷體" panose="03000509000000000000" pitchFamily="65" charset="-120"/>
              </a:rPr>
              <a:t>申請人自投</a:t>
            </a:r>
            <a:r>
              <a:rPr lang="zh-TW" altLang="en-US" dirty="0">
                <a:latin typeface="標楷體" panose="03000509000000000000" pitchFamily="65" charset="-120"/>
                <a:ea typeface="標楷體" panose="03000509000000000000" pitchFamily="65" charset="-120"/>
              </a:rPr>
              <a:t>件申請日起即不得就申請行為、補助計畫、補助金額與申請人之其他商業行為作不當連結、進行不當宣傳或為其他使人誤導或混淆之行為。</a:t>
            </a:r>
          </a:p>
          <a:p>
            <a:pPr marL="342900" indent="-342900" algn="just">
              <a:lnSpc>
                <a:spcPct val="150000"/>
              </a:lnSpc>
              <a:buFont typeface="+mj-lt"/>
              <a:buAutoNum type="arabicParenR" startAt="9"/>
            </a:pPr>
            <a:r>
              <a:rPr lang="zh-TW" altLang="en-US" dirty="0" smtClean="0">
                <a:solidFill>
                  <a:srgbClr val="FF0000"/>
                </a:solidFill>
                <a:latin typeface="標楷體" panose="03000509000000000000" pitchFamily="65" charset="-120"/>
                <a:ea typeface="標楷體" panose="03000509000000000000" pitchFamily="65" charset="-120"/>
              </a:rPr>
              <a:t>廠商</a:t>
            </a:r>
            <a:r>
              <a:rPr lang="zh-TW" altLang="en-US" dirty="0">
                <a:solidFill>
                  <a:srgbClr val="FF0000"/>
                </a:solidFill>
                <a:latin typeface="標楷體" panose="03000509000000000000" pitchFamily="65" charset="-120"/>
                <a:ea typeface="標楷體" panose="03000509000000000000" pitchFamily="65" charset="-120"/>
              </a:rPr>
              <a:t>不得因申請本計畫補助，誇大研發成果，致第三人或相關大眾誤認屏東縣政府保證研發成果或所製造產品之品質、安全與功能。</a:t>
            </a:r>
          </a:p>
          <a:p>
            <a:pPr marL="342900" indent="-342900" algn="just">
              <a:lnSpc>
                <a:spcPct val="150000"/>
              </a:lnSpc>
              <a:buFont typeface="+mj-lt"/>
              <a:buAutoNum type="arabicParenR" startAt="9"/>
            </a:pPr>
            <a:r>
              <a:rPr lang="zh-TW" altLang="en-US" dirty="0" smtClean="0">
                <a:latin typeface="標楷體" panose="03000509000000000000" pitchFamily="65" charset="-120"/>
                <a:ea typeface="標楷體" panose="03000509000000000000" pitchFamily="65" charset="-120"/>
              </a:rPr>
              <a:t>受</a:t>
            </a:r>
            <a:r>
              <a:rPr lang="zh-TW" altLang="en-US" dirty="0">
                <a:latin typeface="標楷體" panose="03000509000000000000" pitchFamily="65" charset="-120"/>
                <a:ea typeface="標楷體" panose="03000509000000000000" pitchFamily="65" charset="-120"/>
              </a:rPr>
              <a:t>補助計畫之研發成果，於產生之日起</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年內，不得於我國管轄區域外生產或使用。但經審查程序完成後，認定受補助計畫之研發成果於境外運用對國內業者核心競爭力及研發布局可能造成衝擊者，得延長之。</a:t>
            </a:r>
          </a:p>
          <a:p>
            <a:pPr marL="342900" indent="-342900" algn="just">
              <a:lnSpc>
                <a:spcPct val="150000"/>
              </a:lnSpc>
              <a:buFont typeface="+mj-lt"/>
              <a:buAutoNum type="arabicParenR" startAt="9"/>
            </a:pPr>
            <a:r>
              <a:rPr lang="zh-TW" altLang="en-US" dirty="0" smtClean="0">
                <a:solidFill>
                  <a:srgbClr val="FF0000"/>
                </a:solidFill>
                <a:latin typeface="標楷體" panose="03000509000000000000" pitchFamily="65" charset="-120"/>
                <a:ea typeface="標楷體" panose="03000509000000000000" pitchFamily="65" charset="-120"/>
              </a:rPr>
              <a:t>若廠商因糾紛</a:t>
            </a:r>
            <a:r>
              <a:rPr lang="zh-TW" altLang="en-US" dirty="0">
                <a:solidFill>
                  <a:srgbClr val="FF0000"/>
                </a:solidFill>
                <a:latin typeface="標楷體" panose="03000509000000000000" pitchFamily="65" charset="-120"/>
                <a:ea typeface="標楷體" panose="03000509000000000000" pitchFamily="65" charset="-120"/>
              </a:rPr>
              <a:t>或其他事由而有訴訟，致使法院或行政執行處有強制執行命令之情事，本計畫得以辦理停止簽約或停止補助款撥付等相關事宜。</a:t>
            </a:r>
          </a:p>
          <a:p>
            <a:pPr marL="342900" indent="-342900" algn="just">
              <a:lnSpc>
                <a:spcPct val="150000"/>
              </a:lnSpc>
              <a:buFont typeface="+mj-lt"/>
              <a:buAutoNum type="arabicParenR" startAt="9"/>
            </a:pPr>
            <a:r>
              <a:rPr lang="zh-TW" altLang="en-US" dirty="0" smtClean="0">
                <a:solidFill>
                  <a:srgbClr val="FF0000"/>
                </a:solidFill>
                <a:latin typeface="標楷體" panose="03000509000000000000" pitchFamily="65" charset="-120"/>
                <a:ea typeface="標楷體" panose="03000509000000000000" pitchFamily="65" charset="-120"/>
              </a:rPr>
              <a:t>核</a:t>
            </a:r>
            <a:r>
              <a:rPr lang="zh-TW" altLang="en-US" dirty="0">
                <a:solidFill>
                  <a:srgbClr val="FF0000"/>
                </a:solidFill>
                <a:latin typeface="標楷體" panose="03000509000000000000" pitchFamily="65" charset="-120"/>
                <a:ea typeface="標楷體" panose="03000509000000000000" pitchFamily="65" charset="-120"/>
              </a:rPr>
              <a:t>定通過後不執行該計畫者，自撤銷執行日起</a:t>
            </a:r>
            <a:r>
              <a:rPr lang="en-US" altLang="zh-TW" dirty="0">
                <a:solidFill>
                  <a:srgbClr val="FF0000"/>
                </a:solidFill>
                <a:latin typeface="標楷體" panose="03000509000000000000" pitchFamily="65" charset="-120"/>
                <a:ea typeface="標楷體" panose="03000509000000000000" pitchFamily="65" charset="-120"/>
              </a:rPr>
              <a:t>1</a:t>
            </a:r>
            <a:r>
              <a:rPr lang="zh-TW" altLang="en-US" dirty="0">
                <a:solidFill>
                  <a:srgbClr val="FF0000"/>
                </a:solidFill>
                <a:latin typeface="標楷體" panose="03000509000000000000" pitchFamily="65" charset="-120"/>
                <a:ea typeface="標楷體" panose="03000509000000000000" pitchFamily="65" charset="-120"/>
              </a:rPr>
              <a:t>年內不得再提出計畫申請。如因技術、市場、情事變遷或不可抗力情形之明確合理不可歸責於其不執行計畫者，不在此限。</a:t>
            </a:r>
          </a:p>
          <a:p>
            <a:pPr marL="342900" indent="-342900" algn="just">
              <a:lnSpc>
                <a:spcPct val="150000"/>
              </a:lnSpc>
              <a:buFont typeface="+mj-lt"/>
              <a:buAutoNum type="arabicParenR" startAt="9"/>
            </a:pPr>
            <a:r>
              <a:rPr lang="zh-TW" altLang="en-US" dirty="0" smtClean="0">
                <a:latin typeface="標楷體" panose="03000509000000000000" pitchFamily="65" charset="-120"/>
                <a:ea typeface="標楷體" panose="03000509000000000000" pitchFamily="65" charset="-120"/>
              </a:rPr>
              <a:t>申請計畫所提送之</a:t>
            </a:r>
            <a:r>
              <a:rPr lang="zh-TW" altLang="en-US" dirty="0">
                <a:latin typeface="標楷體" panose="03000509000000000000" pitchFamily="65" charset="-120"/>
                <a:ea typeface="標楷體" panose="03000509000000000000" pitchFamily="65" charset="-120"/>
              </a:rPr>
              <a:t>所有資料，因須存檔查考，均不予發還。</a:t>
            </a:r>
          </a:p>
          <a:p>
            <a:pPr marL="342900" indent="-342900" algn="just">
              <a:lnSpc>
                <a:spcPct val="150000"/>
              </a:lnSpc>
              <a:buFont typeface="+mj-lt"/>
              <a:buAutoNum type="arabicParenR" startAt="9"/>
            </a:pPr>
            <a:r>
              <a:rPr lang="zh-TW" altLang="en-US" dirty="0" smtClean="0">
                <a:solidFill>
                  <a:srgbClr val="FF0000"/>
                </a:solidFill>
                <a:latin typeface="標楷體" panose="03000509000000000000" pitchFamily="65" charset="-120"/>
                <a:ea typeface="標楷體" panose="03000509000000000000" pitchFamily="65" charset="-120"/>
              </a:rPr>
              <a:t>廠商收到審查結果通知函後如有申覆</a:t>
            </a:r>
            <a:r>
              <a:rPr lang="zh-TW" altLang="en-US" dirty="0">
                <a:solidFill>
                  <a:srgbClr val="FF0000"/>
                </a:solidFill>
                <a:latin typeface="標楷體" panose="03000509000000000000" pitchFamily="65" charset="-120"/>
                <a:ea typeface="標楷體" panose="03000509000000000000" pitchFamily="65" charset="-120"/>
              </a:rPr>
              <a:t>要求，須於</a:t>
            </a:r>
            <a:r>
              <a:rPr lang="en-US" altLang="zh-TW" dirty="0">
                <a:solidFill>
                  <a:srgbClr val="FF0000"/>
                </a:solidFill>
                <a:latin typeface="標楷體" panose="03000509000000000000" pitchFamily="65" charset="-120"/>
                <a:ea typeface="標楷體" panose="03000509000000000000" pitchFamily="65" charset="-120"/>
              </a:rPr>
              <a:t>7</a:t>
            </a:r>
            <a:r>
              <a:rPr lang="zh-TW" altLang="en-US" dirty="0">
                <a:solidFill>
                  <a:srgbClr val="FF0000"/>
                </a:solidFill>
                <a:latin typeface="標楷體" panose="03000509000000000000" pitchFamily="65" charset="-120"/>
                <a:ea typeface="標楷體" panose="03000509000000000000" pitchFamily="65" charset="-120"/>
              </a:rPr>
              <a:t>天內</a:t>
            </a:r>
            <a:r>
              <a:rPr lang="zh-TW" altLang="en-US" dirty="0" smtClean="0">
                <a:solidFill>
                  <a:srgbClr val="FF0000"/>
                </a:solidFill>
                <a:latin typeface="標楷體" panose="03000509000000000000" pitchFamily="65" charset="-120"/>
                <a:ea typeface="標楷體" panose="03000509000000000000" pitchFamily="65" charset="-120"/>
              </a:rPr>
              <a:t>提出</a:t>
            </a:r>
            <a:r>
              <a:rPr lang="zh-TW" altLang="en-US"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惟每申請案件僅得提出申覆</a:t>
            </a:r>
            <a:r>
              <a:rPr lang="en-US" altLang="zh-TW" dirty="0">
                <a:solidFill>
                  <a:srgbClr val="FF0000"/>
                </a:solidFill>
                <a:latin typeface="標楷體" panose="03000509000000000000" pitchFamily="65" charset="-120"/>
                <a:ea typeface="標楷體" panose="03000509000000000000" pitchFamily="65" charset="-120"/>
              </a:rPr>
              <a:t>1</a:t>
            </a:r>
            <a:r>
              <a:rPr lang="zh-TW" altLang="en-US" dirty="0">
                <a:solidFill>
                  <a:srgbClr val="FF0000"/>
                </a:solidFill>
                <a:latin typeface="標楷體" panose="03000509000000000000" pitchFamily="65" charset="-120"/>
                <a:ea typeface="標楷體" panose="03000509000000000000" pitchFamily="65" charset="-120"/>
              </a:rPr>
              <a:t>次</a:t>
            </a:r>
            <a:r>
              <a:rPr lang="zh-TW" altLang="en-US" dirty="0">
                <a:latin typeface="標楷體" panose="03000509000000000000" pitchFamily="65" charset="-120"/>
                <a:ea typeface="標楷體" panose="03000509000000000000" pitchFamily="65" charset="-120"/>
              </a:rPr>
              <a:t>。</a:t>
            </a:r>
          </a:p>
          <a:p>
            <a:pPr algn="just">
              <a:lnSpc>
                <a:spcPct val="150000"/>
              </a:lnSpc>
            </a:pPr>
            <a:endParaRPr lang="zh-TW" altLang="zh-TW" dirty="0">
              <a:latin typeface="標楷體" panose="03000509000000000000" pitchFamily="65" charset="-120"/>
              <a:ea typeface="標楷體" panose="03000509000000000000" pitchFamily="65" charset="-120"/>
            </a:endParaRPr>
          </a:p>
          <a:p>
            <a:pPr algn="just">
              <a:lnSpc>
                <a:spcPct val="150000"/>
              </a:lnSpc>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1865081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86833" y="248968"/>
            <a:ext cx="4860323" cy="2205907"/>
          </a:xfrm>
          <a:prstGeom prst="rect">
            <a:avLst/>
          </a:prstGeom>
        </p:spPr>
      </p:pic>
      <p:pic>
        <p:nvPicPr>
          <p:cNvPr id="5" name="圖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482810"/>
            <a:ext cx="11524737" cy="4184821"/>
          </a:xfrm>
          <a:prstGeom prst="rect">
            <a:avLst/>
          </a:prstGeom>
        </p:spPr>
      </p:pic>
      <p:sp>
        <p:nvSpPr>
          <p:cNvPr id="2" name="標題 1"/>
          <p:cNvSpPr>
            <a:spLocks noGrp="1"/>
          </p:cNvSpPr>
          <p:nvPr>
            <p:ph type="title"/>
          </p:nvPr>
        </p:nvSpPr>
        <p:spPr>
          <a:xfrm>
            <a:off x="422039" y="438988"/>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七、收件及服務窗口</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矩形 3"/>
          <p:cNvSpPr/>
          <p:nvPr/>
        </p:nvSpPr>
        <p:spPr>
          <a:xfrm>
            <a:off x="422040" y="1351921"/>
            <a:ext cx="7155876" cy="5632311"/>
          </a:xfrm>
          <a:prstGeom prst="rect">
            <a:avLst/>
          </a:prstGeom>
        </p:spPr>
        <p:txBody>
          <a:bodyPr wrap="square">
            <a:spAutoFit/>
          </a:bodyPr>
          <a:lstStyle/>
          <a:p>
            <a:pPr marL="342900" indent="-342900" algn="just">
              <a:buFont typeface="Wingdings" panose="05000000000000000000" pitchFamily="2" charset="2"/>
              <a:buChar char="u"/>
            </a:pPr>
            <a:r>
              <a:rPr lang="zh-TW" altLang="is-I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收件</a:t>
            </a:r>
            <a:r>
              <a:rPr lang="zh-TW" altLang="is-I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時間</a:t>
            </a:r>
            <a:r>
              <a:rPr lang="zh-TW" altLang="en-U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is-I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自</a:t>
            </a:r>
            <a:r>
              <a:rPr lang="zh-TW" altLang="en-U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即</a:t>
            </a:r>
            <a:r>
              <a:rPr lang="zh-TW" altLang="is-I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起</a:t>
            </a:r>
            <a:r>
              <a:rPr lang="zh-TW" altLang="is-I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至</a:t>
            </a:r>
            <a:r>
              <a:rPr lang="is-IS"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108</a:t>
            </a:r>
            <a:r>
              <a:rPr lang="zh-TW" altLang="is-I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is-IS"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a:t>
            </a:r>
            <a:r>
              <a:rPr lang="zh-TW" altLang="is-I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is-IS"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31</a:t>
            </a:r>
            <a:r>
              <a:rPr lang="zh-TW" altLang="is-I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is-IS" altLang="zh-TW"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17:00</a:t>
            </a:r>
            <a:r>
              <a:rPr lang="zh-TW" altLang="is-I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止</a:t>
            </a:r>
            <a:endParaRPr lang="en-US"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342900" indent="-342900" algn="just">
              <a:buFont typeface="Wingdings" panose="05000000000000000000" pitchFamily="2" charset="2"/>
              <a:buChar char="u"/>
            </a:pPr>
            <a:r>
              <a:rPr lang="zh-TW"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應備妥</a:t>
            </a:r>
            <a:r>
              <a:rPr lang="zh-TW"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資料，確認齊全後郵寄或親送</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地址：</a:t>
            </a:r>
            <a:endPar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00100" lvl="1" indent="-342900" algn="just">
              <a:buFont typeface="Wingdings" panose="05000000000000000000" pitchFamily="2" charset="2"/>
              <a:buChar char="Ø"/>
            </a:pPr>
            <a:r>
              <a:rPr lang="zh-TW" altLang="en-US" sz="24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「屏東縣政府城鄉發展處工商科 屏東縣地方型</a:t>
            </a:r>
            <a:r>
              <a:rPr lang="en-US" altLang="zh-TW" sz="24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SBIR</a:t>
            </a:r>
            <a:r>
              <a:rPr lang="zh-TW" altLang="en-US" sz="24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專案辦公室」</a:t>
            </a:r>
            <a:r>
              <a:rPr lang="en-U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is-I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90001</a:t>
            </a:r>
            <a:r>
              <a:rPr lang="zh-TW" altLang="en-US"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屏東縣屏東市</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自由路</a:t>
            </a:r>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527</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a:t>
            </a:r>
            <a:endParaRPr lang="en-U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342900" indent="-342900" algn="just">
              <a:buFont typeface="Wingdings" panose="05000000000000000000" pitchFamily="2" charset="2"/>
              <a:buChar char="u"/>
            </a:pPr>
            <a:r>
              <a:rPr lang="zh-TW"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如有任何諮詢服務需求與</a:t>
            </a:r>
            <a:r>
              <a:rPr lang="zh-TW"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意見，歡迎您電洽專線</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00100" lvl="1" indent="-342900" algn="just">
              <a:buFont typeface="Wingdings" panose="05000000000000000000" pitchFamily="2" charset="2"/>
              <a:buChar char="Ø"/>
            </a:pPr>
            <a:r>
              <a:rPr lang="zh-TW" altLang="en-US" sz="24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屏東縣</a:t>
            </a:r>
            <a:r>
              <a:rPr lang="en-US" altLang="zh-TW" sz="24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SBIR</a:t>
            </a:r>
            <a:r>
              <a:rPr lang="zh-TW" altLang="en-US" sz="24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專案辦公室  </a:t>
            </a:r>
            <a:endParaRPr lang="en-US" altLang="zh-TW" sz="2400"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00100" lvl="1" indent="-342900" algn="ctr"/>
            <a:r>
              <a:rPr lang="zh-TW" altLang="en-US"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洪</a:t>
            </a:r>
            <a:r>
              <a:rPr lang="zh-TW" altLang="en-US" sz="2400" b="1" dirty="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靖</a:t>
            </a:r>
            <a:r>
              <a:rPr lang="zh-TW" altLang="en-US"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雅電話</a:t>
            </a:r>
            <a:r>
              <a:rPr lang="zh-TW" altLang="zh-TW"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08-7335718</a:t>
            </a:r>
            <a:r>
              <a:rPr lang="zh-TW" altLang="en-US"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或</a:t>
            </a:r>
            <a:r>
              <a:rPr lang="is-I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08-7320415</a:t>
            </a:r>
            <a:r>
              <a:rPr lang="zh-TW" altLang="is-IS"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轉    </a:t>
            </a:r>
            <a:r>
              <a:rPr lang="is-I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3319</a:t>
            </a:r>
            <a:endParaRPr lang="en-US" altLang="zh-TW"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lgn="just"/>
            <a:r>
              <a:rPr lang="en-US" altLang="zh-TW"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侯佰良</a:t>
            </a:r>
            <a:r>
              <a:rPr lang="en-US" altLang="zh-TW"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電話：</a:t>
            </a:r>
            <a:r>
              <a:rPr lang="en-US" altLang="zh-TW"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0988158715</a:t>
            </a:r>
            <a:endParaRPr lang="en-US" altLang="zh-TW" sz="2400" b="1" dirty="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lgn="just"/>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電子信箱</a:t>
            </a:r>
            <a:r>
              <a:rPr lang="zh-TW" altLang="en-US"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hlinkClick r:id="rId4"/>
              </a:rPr>
              <a:t>ptsbir106@</a:t>
            </a:r>
            <a:r>
              <a:rPr lang="en-U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hlinkClick r:id="rId4"/>
              </a:rPr>
              <a:t>gmail.com</a:t>
            </a:r>
            <a:endParaRPr lang="en-U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00100" lvl="1" indent="-342900" algn="just">
              <a:buFont typeface="Wingdings" charset="2"/>
              <a:buChar char="Ø"/>
            </a:pPr>
            <a:r>
              <a:rPr lang="zh-TW" altLang="en-US" sz="2400"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屏東縣政府  潘小姐</a:t>
            </a:r>
            <a:endPar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lgn="just"/>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電話：</a:t>
            </a:r>
            <a:r>
              <a:rPr lang="is-I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(08)7320415</a:t>
            </a:r>
            <a:r>
              <a:rPr lang="zh-TW" altLang="is-I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轉</a:t>
            </a:r>
            <a:r>
              <a:rPr lang="is-I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3318</a:t>
            </a:r>
            <a:r>
              <a:rPr lang="zh-TW" altLang="en-US"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en-U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lgn="just"/>
            <a:endParaRPr lang="en-U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lgn="just"/>
            <a:endPar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2536613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50724" y="247135"/>
            <a:ext cx="3496879" cy="2998573"/>
          </a:xfrm>
          <a:prstGeom prst="rect">
            <a:avLst/>
          </a:prstGeom>
        </p:spPr>
      </p:pic>
      <p:sp>
        <p:nvSpPr>
          <p:cNvPr id="2" name="標題 1"/>
          <p:cNvSpPr>
            <a:spLocks noGrp="1"/>
          </p:cNvSpPr>
          <p:nvPr>
            <p:ph type="title"/>
          </p:nvPr>
        </p:nvSpPr>
        <p:spPr>
          <a:xfrm>
            <a:off x="6417275" y="2379272"/>
            <a:ext cx="3451654" cy="1797311"/>
          </a:xfrm>
        </p:spPr>
        <p:txBody>
          <a:bodyPr>
            <a:normAutofit/>
          </a:bodyPr>
          <a:lstStyle/>
          <a:p>
            <a:r>
              <a:rPr lang="zh-TW" altLang="en-US" sz="6000" dirty="0" smtClean="0">
                <a:solidFill>
                  <a:srgbClr val="FFC000"/>
                </a:solidFill>
              </a:rPr>
              <a:t>簡報結束</a:t>
            </a:r>
            <a:r>
              <a:rPr lang="en-US" altLang="zh-TW" sz="6000" dirty="0" smtClean="0">
                <a:solidFill>
                  <a:srgbClr val="FFC000"/>
                </a:solidFill>
              </a:rPr>
              <a:t/>
            </a:r>
            <a:br>
              <a:rPr lang="en-US" altLang="zh-TW" sz="6000" dirty="0" smtClean="0">
                <a:solidFill>
                  <a:srgbClr val="FFC000"/>
                </a:solidFill>
              </a:rPr>
            </a:br>
            <a:r>
              <a:rPr lang="zh-TW" altLang="en-US" sz="6000" dirty="0" smtClean="0">
                <a:solidFill>
                  <a:srgbClr val="FFC000"/>
                </a:solidFill>
              </a:rPr>
              <a:t>謝謝指教</a:t>
            </a:r>
            <a:endParaRPr lang="zh-TW" altLang="en-US" sz="6000" dirty="0">
              <a:solidFill>
                <a:srgbClr val="FFC000"/>
              </a:solidFill>
            </a:endParaRPr>
          </a:p>
        </p:txBody>
      </p:sp>
      <p:grpSp>
        <p:nvGrpSpPr>
          <p:cNvPr id="10" name="群組 9"/>
          <p:cNvGrpSpPr/>
          <p:nvPr/>
        </p:nvGrpSpPr>
        <p:grpSpPr>
          <a:xfrm>
            <a:off x="351327" y="377179"/>
            <a:ext cx="5662217" cy="5340178"/>
            <a:chOff x="351327" y="377179"/>
            <a:chExt cx="5662217" cy="5340178"/>
          </a:xfrm>
        </p:grpSpPr>
        <p:pic>
          <p:nvPicPr>
            <p:cNvPr id="4" name="圖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1327" y="377179"/>
              <a:ext cx="5662217" cy="5340178"/>
            </a:xfrm>
            <a:prstGeom prst="rect">
              <a:avLst/>
            </a:prstGeom>
          </p:spPr>
        </p:pic>
        <p:sp>
          <p:nvSpPr>
            <p:cNvPr id="5" name="文字方塊 4"/>
            <p:cNvSpPr txBox="1"/>
            <p:nvPr/>
          </p:nvSpPr>
          <p:spPr>
            <a:xfrm>
              <a:off x="2590724" y="1993555"/>
              <a:ext cx="1375718" cy="861774"/>
            </a:xfrm>
            <a:prstGeom prst="rect">
              <a:avLst/>
            </a:prstGeom>
            <a:noFill/>
          </p:spPr>
          <p:txBody>
            <a:bodyPr wrap="square" rtlCol="0">
              <a:spAutoFit/>
            </a:bodyPr>
            <a:lstStyle/>
            <a:p>
              <a:pPr algn="ctr">
                <a:lnSpc>
                  <a:spcPts val="3000"/>
                </a:lnSpc>
              </a:pPr>
              <a:r>
                <a:rPr lang="en-US" altLang="zh-TW" sz="3600" b="1" dirty="0" err="1" smtClean="0">
                  <a:solidFill>
                    <a:srgbClr val="00B050"/>
                  </a:solidFill>
                  <a:effectLst>
                    <a:outerShdw blurRad="38100" dist="38100" dir="2700000" algn="tl">
                      <a:srgbClr val="000000">
                        <a:alpha val="43137"/>
                      </a:srgbClr>
                    </a:outerShdw>
                  </a:effectLst>
                </a:rPr>
                <a:t>Innov-ation</a:t>
              </a:r>
              <a:endParaRPr lang="zh-TW" altLang="en-US" sz="3600" b="1" dirty="0">
                <a:solidFill>
                  <a:srgbClr val="00B050"/>
                </a:solidFill>
                <a:effectLst>
                  <a:outerShdw blurRad="38100" dist="38100" dir="2700000" algn="tl">
                    <a:srgbClr val="000000">
                      <a:alpha val="43137"/>
                    </a:srgbClr>
                  </a:outerShdw>
                </a:effectLst>
              </a:endParaRPr>
            </a:p>
          </p:txBody>
        </p:sp>
        <p:sp>
          <p:nvSpPr>
            <p:cNvPr id="6" name="文字方塊 5"/>
            <p:cNvSpPr txBox="1"/>
            <p:nvPr/>
          </p:nvSpPr>
          <p:spPr>
            <a:xfrm>
              <a:off x="4370173" y="1408780"/>
              <a:ext cx="1351005" cy="584775"/>
            </a:xfrm>
            <a:prstGeom prst="rect">
              <a:avLst/>
            </a:prstGeom>
            <a:noFill/>
          </p:spPr>
          <p:txBody>
            <a:bodyPr wrap="square" rtlCol="0">
              <a:spAutoFit/>
            </a:bodyPr>
            <a:lstStyle/>
            <a:p>
              <a:pPr algn="ctr"/>
              <a:r>
                <a:rPr lang="zh-TW" altLang="en-US" sz="3200" b="1" dirty="0" smtClean="0">
                  <a:solidFill>
                    <a:schemeClr val="accent2">
                      <a:lumMod val="50000"/>
                    </a:schemeClr>
                  </a:solidFill>
                  <a:effectLst>
                    <a:outerShdw blurRad="38100" dist="38100" dir="2700000" algn="tl">
                      <a:srgbClr val="000000">
                        <a:alpha val="43137"/>
                      </a:srgbClr>
                    </a:outerShdw>
                  </a:effectLst>
                </a:rPr>
                <a:t>研發</a:t>
              </a:r>
              <a:endParaRPr lang="zh-TW" altLang="en-US" sz="3200" b="1" dirty="0">
                <a:solidFill>
                  <a:schemeClr val="accent2">
                    <a:lumMod val="50000"/>
                  </a:schemeClr>
                </a:solidFill>
                <a:effectLst>
                  <a:outerShdw blurRad="38100" dist="38100" dir="2700000" algn="tl">
                    <a:srgbClr val="000000">
                      <a:alpha val="43137"/>
                    </a:srgbClr>
                  </a:outerShdw>
                </a:effectLst>
              </a:endParaRPr>
            </a:p>
          </p:txBody>
        </p:sp>
        <p:sp>
          <p:nvSpPr>
            <p:cNvPr id="7" name="文字方塊 6"/>
            <p:cNvSpPr txBox="1"/>
            <p:nvPr/>
          </p:nvSpPr>
          <p:spPr>
            <a:xfrm>
              <a:off x="4085967" y="4460788"/>
              <a:ext cx="1017374" cy="523220"/>
            </a:xfrm>
            <a:prstGeom prst="rect">
              <a:avLst/>
            </a:prstGeom>
            <a:noFill/>
          </p:spPr>
          <p:txBody>
            <a:bodyPr wrap="square" rtlCol="0">
              <a:spAutoFit/>
            </a:bodyPr>
            <a:lstStyle/>
            <a:p>
              <a:pPr algn="ctr"/>
              <a:r>
                <a:rPr lang="zh-TW" altLang="en-US" sz="2800" b="1" dirty="0" smtClean="0">
                  <a:solidFill>
                    <a:srgbClr val="7030A0"/>
                  </a:solidFill>
                  <a:effectLst>
                    <a:outerShdw blurRad="38100" dist="38100" dir="2700000" algn="tl">
                      <a:srgbClr val="000000">
                        <a:alpha val="43137"/>
                      </a:srgbClr>
                    </a:outerShdw>
                  </a:effectLst>
                </a:rPr>
                <a:t>創新</a:t>
              </a:r>
              <a:endParaRPr lang="zh-TW" altLang="en-US" sz="2800" b="1" dirty="0">
                <a:solidFill>
                  <a:srgbClr val="7030A0"/>
                </a:solidFill>
                <a:effectLst>
                  <a:outerShdw blurRad="38100" dist="38100" dir="2700000" algn="tl">
                    <a:srgbClr val="000000">
                      <a:alpha val="43137"/>
                    </a:srgbClr>
                  </a:outerShdw>
                </a:effectLst>
              </a:endParaRPr>
            </a:p>
          </p:txBody>
        </p:sp>
      </p:grpSp>
      <p:sp>
        <p:nvSpPr>
          <p:cNvPr id="9" name="閃電 8"/>
          <p:cNvSpPr/>
          <p:nvPr/>
        </p:nvSpPr>
        <p:spPr>
          <a:xfrm rot="5893511">
            <a:off x="7956289" y="2457417"/>
            <a:ext cx="551184" cy="3587258"/>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3504450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圖片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18172" y="204402"/>
            <a:ext cx="7346606" cy="1278409"/>
          </a:xfrm>
          <a:prstGeom prst="rect">
            <a:avLst/>
          </a:prstGeom>
        </p:spPr>
      </p:pic>
      <p:sp>
        <p:nvSpPr>
          <p:cNvPr id="2" name="標題 1"/>
          <p:cNvSpPr>
            <a:spLocks noGrp="1"/>
          </p:cNvSpPr>
          <p:nvPr>
            <p:ph type="title"/>
          </p:nvPr>
        </p:nvSpPr>
        <p:spPr>
          <a:xfrm>
            <a:off x="304799" y="212722"/>
            <a:ext cx="5791201"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一、計畫申請</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44844" y="1581663"/>
            <a:ext cx="11417644" cy="4604953"/>
          </a:xfrm>
        </p:spPr>
        <p:txBody>
          <a:bodyPr>
            <a:normAutofit/>
          </a:bodyPr>
          <a:lstStyle/>
          <a:p>
            <a:pPr marL="514350" lvl="0" indent="-514350" algn="just">
              <a:buFont typeface="+mj-lt"/>
              <a:buAutoNum type="arabicParenR"/>
            </a:pPr>
            <a:r>
              <a:rPr lang="zh-TW" altLang="zh-TW" sz="2000" b="1" dirty="0">
                <a:latin typeface="標楷體" panose="03000509000000000000" pitchFamily="65" charset="-120"/>
                <a:ea typeface="標楷體" panose="03000509000000000000" pitchFamily="65" charset="-120"/>
              </a:rPr>
              <a:t>設籍（立）</a:t>
            </a:r>
            <a:r>
              <a:rPr lang="zh-TW" altLang="zh-TW" sz="2000" b="1" dirty="0" smtClean="0">
                <a:latin typeface="標楷體" panose="03000509000000000000" pitchFamily="65" charset="-120"/>
                <a:ea typeface="標楷體" panose="03000509000000000000" pitchFamily="65" charset="-120"/>
              </a:rPr>
              <a:t>於</a:t>
            </a:r>
            <a:r>
              <a:rPr lang="zh-TW" altLang="en-US" sz="2000" b="1" dirty="0" smtClean="0">
                <a:latin typeface="標楷體" panose="03000509000000000000" pitchFamily="65" charset="-120"/>
                <a:ea typeface="標楷體" panose="03000509000000000000" pitchFamily="65" charset="-120"/>
              </a:rPr>
              <a:t>屏東</a:t>
            </a:r>
            <a:r>
              <a:rPr lang="zh-TW" altLang="zh-TW" sz="2000" b="1" dirty="0" smtClean="0">
                <a:latin typeface="標楷體" panose="03000509000000000000" pitchFamily="65" charset="-120"/>
                <a:ea typeface="標楷體" panose="03000509000000000000" pitchFamily="65" charset="-120"/>
              </a:rPr>
              <a:t>縣</a:t>
            </a:r>
            <a:r>
              <a:rPr lang="zh-TW" altLang="zh-TW" sz="2000" b="1" dirty="0">
                <a:latin typeface="標楷體" panose="03000509000000000000" pitchFamily="65" charset="-120"/>
                <a:ea typeface="標楷體" panose="03000509000000000000" pitchFamily="65" charset="-120"/>
              </a:rPr>
              <a:t>並符合「中小企業認定標準」並依法辦理公司登記或商業</a:t>
            </a:r>
            <a:r>
              <a:rPr lang="zh-TW" altLang="zh-TW" sz="2000" b="1" dirty="0" smtClean="0">
                <a:latin typeface="標楷體" panose="03000509000000000000" pitchFamily="65" charset="-120"/>
                <a:ea typeface="標楷體" panose="03000509000000000000" pitchFamily="65" charset="-120"/>
              </a:rPr>
              <a:t>登記</a:t>
            </a:r>
            <a:r>
              <a:rPr lang="zh-TW" altLang="en-US" sz="2000" b="1" dirty="0" smtClean="0">
                <a:latin typeface="標楷體" panose="03000509000000000000" pitchFamily="65" charset="-120"/>
                <a:ea typeface="標楷體" panose="03000509000000000000" pitchFamily="65" charset="-120"/>
              </a:rPr>
              <a:t>或工廠登記</a:t>
            </a:r>
            <a:r>
              <a:rPr lang="zh-TW" altLang="zh-TW" sz="2000" b="1" dirty="0" smtClean="0">
                <a:latin typeface="標楷體" panose="03000509000000000000" pitchFamily="65" charset="-120"/>
                <a:ea typeface="標楷體" panose="03000509000000000000" pitchFamily="65" charset="-120"/>
              </a:rPr>
              <a:t>之中小企業</a:t>
            </a:r>
            <a:r>
              <a:rPr lang="zh-TW" altLang="en-US" sz="2000" b="1" dirty="0" smtClean="0">
                <a:latin typeface="標楷體" panose="03000509000000000000" pitchFamily="65" charset="-120"/>
                <a:ea typeface="標楷體" panose="03000509000000000000" pitchFamily="65" charset="-120"/>
              </a:rPr>
              <a:t>，</a:t>
            </a:r>
            <a:r>
              <a:rPr lang="zh-TW" altLang="zh-TW" sz="2000" b="1" dirty="0" smtClean="0">
                <a:latin typeface="標楷體" panose="03000509000000000000" pitchFamily="65" charset="-120"/>
                <a:ea typeface="標楷體" panose="03000509000000000000" pitchFamily="65" charset="-120"/>
              </a:rPr>
              <a:t>依</a:t>
            </a:r>
            <a:r>
              <a:rPr lang="zh-TW" altLang="zh-TW" sz="2000" b="1" dirty="0">
                <a:latin typeface="標楷體" panose="03000509000000000000" pitchFamily="65" charset="-120"/>
                <a:ea typeface="標楷體" panose="03000509000000000000" pitchFamily="65" charset="-120"/>
              </a:rPr>
              <a:t>政府中小企業認定標準茲</a:t>
            </a:r>
            <a:r>
              <a:rPr lang="zh-TW" altLang="zh-TW" sz="2000" b="1" dirty="0" smtClean="0">
                <a:latin typeface="標楷體" panose="03000509000000000000" pitchFamily="65" charset="-120"/>
                <a:ea typeface="標楷體" panose="03000509000000000000" pitchFamily="65" charset="-120"/>
              </a:rPr>
              <a:t>分如下：</a:t>
            </a:r>
            <a:endParaRPr lang="en-US" altLang="zh-TW" sz="20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zh-TW" sz="2000" b="1" dirty="0">
                <a:solidFill>
                  <a:srgbClr val="0070C0"/>
                </a:solidFill>
                <a:latin typeface="標楷體" panose="03000509000000000000" pitchFamily="65" charset="-120"/>
                <a:ea typeface="標楷體" panose="03000509000000000000" pitchFamily="65" charset="-120"/>
              </a:rPr>
              <a:t>製造業</a:t>
            </a:r>
            <a:r>
              <a:rPr lang="zh-TW" altLang="zh-TW" sz="2000" b="1" dirty="0">
                <a:latin typeface="標楷體" panose="03000509000000000000" pitchFamily="65" charset="-120"/>
                <a:ea typeface="標楷體" panose="03000509000000000000" pitchFamily="65" charset="-120"/>
              </a:rPr>
              <a:t>：</a:t>
            </a:r>
            <a:r>
              <a:rPr lang="zh-TW" altLang="zh-TW" sz="2000" b="1" dirty="0">
                <a:solidFill>
                  <a:srgbClr val="FF0000"/>
                </a:solidFill>
                <a:latin typeface="標楷體" panose="03000509000000000000" pitchFamily="65" charset="-120"/>
                <a:ea typeface="標楷體" panose="03000509000000000000" pitchFamily="65" charset="-120"/>
              </a:rPr>
              <a:t>資本額在新台幣</a:t>
            </a:r>
            <a:r>
              <a:rPr lang="en-US" altLang="zh-TW" sz="2000" b="1" dirty="0">
                <a:solidFill>
                  <a:srgbClr val="FF0000"/>
                </a:solidFill>
                <a:latin typeface="標楷體" panose="03000509000000000000" pitchFamily="65" charset="-120"/>
                <a:ea typeface="標楷體" panose="03000509000000000000" pitchFamily="65" charset="-120"/>
              </a:rPr>
              <a:t>8,000</a:t>
            </a:r>
            <a:r>
              <a:rPr lang="zh-TW" altLang="zh-TW" sz="2000" b="1" dirty="0">
                <a:solidFill>
                  <a:srgbClr val="FF0000"/>
                </a:solidFill>
                <a:latin typeface="標楷體" panose="03000509000000000000" pitchFamily="65" charset="-120"/>
                <a:ea typeface="標楷體" panose="03000509000000000000" pitchFamily="65" charset="-120"/>
              </a:rPr>
              <a:t>萬元以下</a:t>
            </a:r>
            <a:r>
              <a:rPr lang="zh-TW" altLang="zh-TW" sz="2000" b="1" dirty="0">
                <a:latin typeface="標楷體" panose="03000509000000000000" pitchFamily="65" charset="-120"/>
                <a:ea typeface="標楷體" panose="03000509000000000000" pitchFamily="65" charset="-120"/>
              </a:rPr>
              <a:t>或經常雇用</a:t>
            </a:r>
            <a:r>
              <a:rPr lang="zh-TW" altLang="zh-TW" sz="2000" b="1" dirty="0" smtClean="0">
                <a:latin typeface="標楷體" panose="03000509000000000000" pitchFamily="65" charset="-120"/>
                <a:ea typeface="標楷體" panose="03000509000000000000" pitchFamily="65" charset="-120"/>
              </a:rPr>
              <a:t>員工</a:t>
            </a:r>
            <a:r>
              <a:rPr lang="zh-TW" altLang="en-US" sz="2000" b="1" dirty="0" smtClean="0">
                <a:latin typeface="標楷體" panose="03000509000000000000" pitchFamily="65" charset="-120"/>
                <a:ea typeface="標楷體" panose="03000509000000000000" pitchFamily="65" charset="-120"/>
              </a:rPr>
              <a:t>數</a:t>
            </a:r>
            <a:r>
              <a:rPr lang="en-US" altLang="zh-TW" sz="2000" b="1" dirty="0">
                <a:solidFill>
                  <a:srgbClr val="FF0000"/>
                </a:solidFill>
                <a:latin typeface="標楷體" panose="03000509000000000000" pitchFamily="65" charset="-120"/>
                <a:ea typeface="標楷體" panose="03000509000000000000" pitchFamily="65" charset="-120"/>
              </a:rPr>
              <a:t>200</a:t>
            </a:r>
            <a:r>
              <a:rPr lang="zh-TW" altLang="zh-TW" sz="2000" b="1" dirty="0">
                <a:solidFill>
                  <a:srgbClr val="FF0000"/>
                </a:solidFill>
                <a:latin typeface="標楷體" panose="03000509000000000000" pitchFamily="65" charset="-120"/>
                <a:ea typeface="標楷體" panose="03000509000000000000" pitchFamily="65" charset="-120"/>
              </a:rPr>
              <a:t>人</a:t>
            </a:r>
            <a:r>
              <a:rPr lang="zh-TW" altLang="zh-TW" sz="2000" b="1" dirty="0" smtClean="0">
                <a:solidFill>
                  <a:srgbClr val="FF0000"/>
                </a:solidFill>
                <a:latin typeface="標楷體" panose="03000509000000000000" pitchFamily="65" charset="-120"/>
                <a:ea typeface="標楷體" panose="03000509000000000000" pitchFamily="65" charset="-120"/>
              </a:rPr>
              <a:t>以內</a:t>
            </a:r>
            <a:r>
              <a:rPr lang="zh-TW" altLang="en-US" sz="2000" b="1" dirty="0" smtClean="0">
                <a:latin typeface="標楷體" panose="03000509000000000000" pitchFamily="65" charset="-120"/>
                <a:ea typeface="標楷體" panose="03000509000000000000" pitchFamily="65" charset="-120"/>
              </a:rPr>
              <a:t>者</a:t>
            </a:r>
            <a:r>
              <a:rPr lang="zh-TW" altLang="zh-TW" sz="2000" b="1" dirty="0" smtClean="0">
                <a:latin typeface="標楷體" panose="03000509000000000000" pitchFamily="65" charset="-120"/>
                <a:ea typeface="標楷體" panose="03000509000000000000" pitchFamily="65" charset="-120"/>
              </a:rPr>
              <a:t>，</a:t>
            </a:r>
            <a:r>
              <a:rPr lang="zh-TW" altLang="zh-TW" sz="2000" b="1" dirty="0">
                <a:latin typeface="標楷體" panose="03000509000000000000" pitchFamily="65" charset="-120"/>
                <a:ea typeface="標楷體" panose="03000509000000000000" pitchFamily="65" charset="-120"/>
              </a:rPr>
              <a:t>且具有工廠登記</a:t>
            </a:r>
            <a:r>
              <a:rPr lang="zh-TW" altLang="zh-TW" sz="2000" b="1" dirty="0" smtClean="0">
                <a:latin typeface="標楷體" panose="03000509000000000000" pitchFamily="65" charset="-120"/>
                <a:ea typeface="標楷體" panose="03000509000000000000" pitchFamily="65" charset="-120"/>
              </a:rPr>
              <a:t>者</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zh-TW" sz="2000" b="1" dirty="0">
                <a:solidFill>
                  <a:srgbClr val="0070C0"/>
                </a:solidFill>
                <a:latin typeface="標楷體" panose="03000509000000000000" pitchFamily="65" charset="-120"/>
                <a:ea typeface="標楷體" panose="03000509000000000000" pitchFamily="65" charset="-120"/>
              </a:rPr>
              <a:t>服務業</a:t>
            </a:r>
            <a:r>
              <a:rPr lang="zh-TW" altLang="zh-TW" sz="2000" b="1" dirty="0">
                <a:latin typeface="標楷體" panose="03000509000000000000" pitchFamily="65" charset="-120"/>
                <a:ea typeface="標楷體" panose="03000509000000000000" pitchFamily="65" charset="-120"/>
              </a:rPr>
              <a:t>：</a:t>
            </a:r>
            <a:r>
              <a:rPr lang="zh-TW" altLang="zh-TW" sz="2000" b="1" dirty="0">
                <a:solidFill>
                  <a:srgbClr val="FF0000"/>
                </a:solidFill>
                <a:latin typeface="標楷體" panose="03000509000000000000" pitchFamily="65" charset="-120"/>
                <a:ea typeface="標楷體" panose="03000509000000000000" pitchFamily="65" charset="-120"/>
              </a:rPr>
              <a:t>前一年營業額在新台幣</a:t>
            </a:r>
            <a:r>
              <a:rPr lang="en-US" altLang="zh-TW" sz="2000" b="1" dirty="0">
                <a:solidFill>
                  <a:srgbClr val="FF0000"/>
                </a:solidFill>
                <a:latin typeface="標楷體" panose="03000509000000000000" pitchFamily="65" charset="-120"/>
                <a:ea typeface="標楷體" panose="03000509000000000000" pitchFamily="65" charset="-120"/>
              </a:rPr>
              <a:t>1</a:t>
            </a:r>
            <a:r>
              <a:rPr lang="zh-TW" altLang="zh-TW" sz="2000" b="1" dirty="0">
                <a:solidFill>
                  <a:srgbClr val="FF0000"/>
                </a:solidFill>
                <a:latin typeface="標楷體" panose="03000509000000000000" pitchFamily="65" charset="-120"/>
                <a:ea typeface="標楷體" panose="03000509000000000000" pitchFamily="65" charset="-120"/>
              </a:rPr>
              <a:t>億元以下</a:t>
            </a:r>
            <a:r>
              <a:rPr lang="zh-TW" altLang="zh-TW" sz="2000" b="1" dirty="0">
                <a:latin typeface="標楷體" panose="03000509000000000000" pitchFamily="65" charset="-120"/>
                <a:ea typeface="標楷體" panose="03000509000000000000" pitchFamily="65" charset="-120"/>
              </a:rPr>
              <a:t>或經常雇用</a:t>
            </a:r>
            <a:r>
              <a:rPr lang="zh-TW" altLang="zh-TW" sz="2000" b="1" dirty="0" smtClean="0">
                <a:latin typeface="標楷體" panose="03000509000000000000" pitchFamily="65" charset="-120"/>
                <a:ea typeface="標楷體" panose="03000509000000000000" pitchFamily="65" charset="-120"/>
              </a:rPr>
              <a:t>員工</a:t>
            </a:r>
            <a:r>
              <a:rPr lang="zh-TW" altLang="en-US" sz="2000" b="1" dirty="0" smtClean="0">
                <a:latin typeface="標楷體" panose="03000509000000000000" pitchFamily="65" charset="-120"/>
                <a:ea typeface="標楷體" panose="03000509000000000000" pitchFamily="65" charset="-120"/>
              </a:rPr>
              <a:t>數</a:t>
            </a:r>
            <a:r>
              <a:rPr lang="en-US" altLang="zh-TW" sz="2000" b="1" dirty="0">
                <a:solidFill>
                  <a:srgbClr val="FF0000"/>
                </a:solidFill>
                <a:latin typeface="標楷體" panose="03000509000000000000" pitchFamily="65" charset="-120"/>
                <a:ea typeface="標楷體" panose="03000509000000000000" pitchFamily="65" charset="-120"/>
              </a:rPr>
              <a:t>100</a:t>
            </a:r>
            <a:r>
              <a:rPr lang="zh-TW" altLang="zh-TW" sz="2000" b="1" dirty="0">
                <a:solidFill>
                  <a:srgbClr val="FF0000"/>
                </a:solidFill>
                <a:latin typeface="標楷體" panose="03000509000000000000" pitchFamily="65" charset="-120"/>
                <a:ea typeface="標楷體" panose="03000509000000000000" pitchFamily="65" charset="-120"/>
              </a:rPr>
              <a:t>人以內</a:t>
            </a:r>
            <a:r>
              <a:rPr lang="zh-TW" altLang="zh-TW" sz="2000" b="1" dirty="0" smtClean="0">
                <a:latin typeface="標楷體" panose="03000509000000000000" pitchFamily="65" charset="-120"/>
                <a:ea typeface="標楷體" panose="03000509000000000000" pitchFamily="65" charset="-120"/>
              </a:rPr>
              <a:t>者</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en-US" altLang="zh-TW" sz="2000" b="1" dirty="0" smtClean="0">
                <a:latin typeface="標楷體" panose="03000509000000000000" pitchFamily="65" charset="-120"/>
                <a:ea typeface="標楷體" panose="03000509000000000000" pitchFamily="65" charset="-120"/>
              </a:rPr>
              <a:t>3</a:t>
            </a:r>
            <a:r>
              <a:rPr lang="zh-TW" altLang="zh-TW" sz="2000" b="1" dirty="0">
                <a:latin typeface="標楷體" panose="03000509000000000000" pitchFamily="65" charset="-120"/>
                <a:ea typeface="標楷體" panose="03000509000000000000" pitchFamily="65" charset="-120"/>
              </a:rPr>
              <a:t>年內無欠稅情形，且於近</a:t>
            </a:r>
            <a:r>
              <a:rPr lang="en-US" altLang="zh-TW" sz="2000" b="1" dirty="0">
                <a:latin typeface="標楷體" panose="03000509000000000000" pitchFamily="65" charset="-120"/>
                <a:ea typeface="標楷體" panose="03000509000000000000" pitchFamily="65" charset="-120"/>
              </a:rPr>
              <a:t>5</a:t>
            </a:r>
            <a:r>
              <a:rPr lang="zh-TW" altLang="zh-TW" sz="2000" b="1" dirty="0">
                <a:latin typeface="標楷體" panose="03000509000000000000" pitchFamily="65" charset="-120"/>
                <a:ea typeface="標楷體" panose="03000509000000000000" pitchFamily="65" charset="-120"/>
              </a:rPr>
              <a:t>年內未曾因執行政府相關科技</a:t>
            </a:r>
            <a:r>
              <a:rPr lang="zh-TW" altLang="zh-TW" sz="2000" b="1" dirty="0" smtClean="0">
                <a:latin typeface="標楷體" panose="03000509000000000000" pitchFamily="65" charset="-120"/>
                <a:ea typeface="標楷體" panose="03000509000000000000" pitchFamily="65" charset="-120"/>
              </a:rPr>
              <a:t>專案計畫有</a:t>
            </a:r>
            <a:r>
              <a:rPr lang="zh-TW" altLang="en-US" sz="2000" b="1" dirty="0" smtClean="0">
                <a:latin typeface="標楷體" panose="03000509000000000000" pitchFamily="65" charset="-120"/>
                <a:ea typeface="標楷體" panose="03000509000000000000" pitchFamily="65" charset="-120"/>
              </a:rPr>
              <a:t>重大違約</a:t>
            </a:r>
            <a:r>
              <a:rPr lang="zh-TW" altLang="zh-TW" sz="2000" b="1" dirty="0" smtClean="0">
                <a:latin typeface="標楷體" panose="03000509000000000000" pitchFamily="65" charset="-120"/>
                <a:ea typeface="標楷體" panose="03000509000000000000" pitchFamily="65" charset="-120"/>
              </a:rPr>
              <a:t>紀錄者。</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dirty="0" smtClean="0">
                <a:solidFill>
                  <a:srgbClr val="FF0000"/>
                </a:solidFill>
                <a:latin typeface="標楷體" panose="03000509000000000000" pitchFamily="65" charset="-120"/>
                <a:ea typeface="標楷體" panose="03000509000000000000" pitchFamily="65" charset="-120"/>
              </a:rPr>
              <a:t>未因</a:t>
            </a:r>
            <a:r>
              <a:rPr lang="zh-TW" altLang="en-US" sz="2000" b="1" dirty="0">
                <a:solidFill>
                  <a:srgbClr val="FF0000"/>
                </a:solidFill>
                <a:latin typeface="標楷體" panose="03000509000000000000" pitchFamily="65" charset="-120"/>
                <a:ea typeface="標楷體" panose="03000509000000000000" pitchFamily="65" charset="-120"/>
              </a:rPr>
              <a:t>執行政府科技計畫受停權處分，且期間尚未屆滿情事</a:t>
            </a:r>
            <a:r>
              <a:rPr lang="zh-TW" altLang="en-US" sz="2000" b="1" dirty="0" smtClean="0">
                <a:solidFill>
                  <a:srgbClr val="FF0000"/>
                </a:solidFill>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zh-TW" sz="2000" b="1" dirty="0" smtClean="0">
                <a:latin typeface="標楷體" panose="03000509000000000000" pitchFamily="65" charset="-120"/>
                <a:ea typeface="標楷體" panose="03000509000000000000" pitchFamily="65" charset="-120"/>
              </a:rPr>
              <a:t>最近</a:t>
            </a:r>
            <a:r>
              <a:rPr lang="en-US" altLang="zh-TW" sz="2000" b="1" dirty="0" smtClean="0">
                <a:latin typeface="標楷體" panose="03000509000000000000" pitchFamily="65" charset="-120"/>
                <a:ea typeface="標楷體" panose="03000509000000000000" pitchFamily="65" charset="-120"/>
              </a:rPr>
              <a:t>3</a:t>
            </a:r>
            <a:r>
              <a:rPr lang="zh-TW" altLang="zh-TW" sz="2000" b="1" dirty="0" smtClean="0">
                <a:latin typeface="標楷體" panose="03000509000000000000" pitchFamily="65" charset="-120"/>
                <a:ea typeface="標楷體" panose="03000509000000000000" pitchFamily="65" charset="-120"/>
              </a:rPr>
              <a:t>年</a:t>
            </a:r>
            <a:r>
              <a:rPr lang="zh-TW" altLang="zh-TW" sz="2000" b="1" dirty="0">
                <a:latin typeface="標楷體" panose="03000509000000000000" pitchFamily="65" charset="-120"/>
                <a:ea typeface="標楷體" panose="03000509000000000000" pitchFamily="65" charset="-120"/>
              </a:rPr>
              <a:t>內曾有違反保護勞工、環境之相關法律或違反</a:t>
            </a:r>
            <a:r>
              <a:rPr lang="zh-TW" altLang="zh-TW" sz="2000" b="1" dirty="0" smtClean="0">
                <a:latin typeface="標楷體" panose="03000509000000000000" pitchFamily="65" charset="-120"/>
                <a:ea typeface="標楷體" panose="03000509000000000000" pitchFamily="65" charset="-120"/>
              </a:rPr>
              <a:t>身心</a:t>
            </a:r>
            <a:r>
              <a:rPr lang="zh-TW" altLang="en-US" sz="2000" b="1" dirty="0" smtClean="0">
                <a:latin typeface="標楷體" panose="03000509000000000000" pitchFamily="65" charset="-120"/>
                <a:ea typeface="標楷體" panose="03000509000000000000" pitchFamily="65" charset="-120"/>
              </a:rPr>
              <a:t>障礙</a:t>
            </a:r>
            <a:r>
              <a:rPr lang="zh-TW" altLang="zh-TW" sz="2000" b="1" dirty="0">
                <a:latin typeface="標楷體" panose="03000509000000000000" pitchFamily="65" charset="-120"/>
                <a:ea typeface="標楷體" panose="03000509000000000000" pitchFamily="65" charset="-120"/>
              </a:rPr>
              <a:t>者權益保障法之相關規定，其情節重大者，不得</a:t>
            </a:r>
            <a:r>
              <a:rPr lang="zh-TW" altLang="zh-TW" sz="2000" b="1" dirty="0" smtClean="0">
                <a:latin typeface="標楷體" panose="03000509000000000000" pitchFamily="65" charset="-120"/>
                <a:ea typeface="標楷體" panose="03000509000000000000" pitchFamily="65" charset="-120"/>
              </a:rPr>
              <a:t>申請</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indent="-514350" algn="just">
              <a:buFont typeface="+mj-lt"/>
              <a:buAutoNum type="arabicParenR"/>
            </a:pPr>
            <a:r>
              <a:rPr lang="zh-TW" altLang="en-US" sz="2000" b="1" dirty="0">
                <a:latin typeface="標楷體" panose="03000509000000000000" pitchFamily="65" charset="-120"/>
                <a:ea typeface="標楷體" panose="03000509000000000000" pitchFamily="65" charset="-120"/>
              </a:rPr>
              <a:t>公司負責人及經理人具有「大陸地區人民來臺投資許可辦法」第三條所稱投資人之</a:t>
            </a:r>
            <a:r>
              <a:rPr lang="zh-TW" altLang="en-US" sz="2000" b="1" dirty="0" smtClean="0">
                <a:latin typeface="標楷體" panose="03000509000000000000" pitchFamily="65" charset="-120"/>
                <a:ea typeface="標楷體" panose="03000509000000000000" pitchFamily="65" charset="-120"/>
              </a:rPr>
              <a:t>情事</a:t>
            </a:r>
            <a:r>
              <a:rPr lang="zh-TW" altLang="zh-TW" sz="2000" b="1" dirty="0" smtClean="0">
                <a:latin typeface="標楷體" panose="03000509000000000000" pitchFamily="65" charset="-120"/>
                <a:ea typeface="標楷體" panose="03000509000000000000" pitchFamily="65" charset="-120"/>
              </a:rPr>
              <a:t>，</a:t>
            </a:r>
            <a:r>
              <a:rPr lang="zh-TW" altLang="zh-TW" sz="2000" b="1" dirty="0">
                <a:latin typeface="標楷體" panose="03000509000000000000" pitchFamily="65" charset="-120"/>
                <a:ea typeface="標楷體" panose="03000509000000000000" pitchFamily="65" charset="-120"/>
              </a:rPr>
              <a:t>不得申請。</a:t>
            </a:r>
            <a:endParaRPr lang="zh-TW" altLang="en-US" sz="2000" b="1" dirty="0">
              <a:latin typeface="標楷體" panose="03000509000000000000" pitchFamily="65" charset="-120"/>
              <a:ea typeface="標楷體" panose="03000509000000000000" pitchFamily="65" charset="-120"/>
            </a:endParaRPr>
          </a:p>
          <a:p>
            <a:pPr marL="514350" indent="-514350" algn="just">
              <a:buFont typeface="+mj-lt"/>
              <a:buAutoNum type="arabicParenR"/>
            </a:pPr>
            <a:r>
              <a:rPr lang="zh-TW" altLang="zh-TW" sz="2000" b="1" dirty="0" smtClean="0">
                <a:latin typeface="標楷體" panose="03000509000000000000" pitchFamily="65" charset="-120"/>
                <a:ea typeface="標楷體" panose="03000509000000000000" pitchFamily="65" charset="-120"/>
              </a:rPr>
              <a:t>外國</a:t>
            </a:r>
            <a:r>
              <a:rPr lang="zh-TW" altLang="zh-TW" sz="2000" b="1" dirty="0">
                <a:latin typeface="標楷體" panose="03000509000000000000" pitchFamily="65" charset="-120"/>
                <a:ea typeface="標楷體" panose="03000509000000000000" pitchFamily="65" charset="-120"/>
              </a:rPr>
              <a:t>公司得先提出計畫申請，惟應於簽約前符合上述</a:t>
            </a:r>
            <a:r>
              <a:rPr lang="zh-TW" altLang="zh-TW" sz="2000" b="1" dirty="0" smtClean="0">
                <a:latin typeface="標楷體" panose="03000509000000000000" pitchFamily="65" charset="-120"/>
                <a:ea typeface="標楷體" panose="03000509000000000000" pitchFamily="65" charset="-120"/>
              </a:rPr>
              <a:t>資格</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indent="-514350" algn="just">
              <a:buFont typeface="+mj-lt"/>
              <a:buAutoNum type="arabicParenR"/>
            </a:pPr>
            <a:r>
              <a:rPr lang="zh-TW" altLang="en-US" sz="2000" b="1" dirty="0">
                <a:latin typeface="標楷體" panose="03000509000000000000" pitchFamily="65" charset="-120"/>
                <a:ea typeface="標楷體" panose="03000509000000000000" pitchFamily="65" charset="-120"/>
              </a:rPr>
              <a:t>本計畫僅適用於業者將進行之研發計畫，若為已開發完成或生產之產品者，均不得申請，且不得以相同或類似計畫重複申請政府其他計畫補助</a:t>
            </a:r>
            <a:r>
              <a:rPr lang="zh-TW" altLang="en-US" sz="2000" b="1" dirty="0" smtClean="0">
                <a:latin typeface="標楷體" panose="03000509000000000000" pitchFamily="65" charset="-120"/>
                <a:ea typeface="標楷體" panose="03000509000000000000" pitchFamily="65" charset="-120"/>
              </a:rPr>
              <a:t>。</a:t>
            </a:r>
            <a:endParaRPr lang="en-US" altLang="zh-TW" sz="2000" b="1" dirty="0">
              <a:latin typeface="標楷體" panose="03000509000000000000" pitchFamily="65" charset="-120"/>
              <a:ea typeface="標楷體" panose="03000509000000000000" pitchFamily="65" charset="-120"/>
            </a:endParaRPr>
          </a:p>
          <a:p>
            <a:pPr marL="514350" lvl="0" indent="-514350" algn="just">
              <a:buFont typeface="+mj-lt"/>
              <a:buAutoNum type="arabicParenR"/>
            </a:pPr>
            <a:endParaRPr lang="en-US" altLang="zh-TW" sz="2000" b="1" dirty="0" smtClean="0">
              <a:latin typeface="標楷體" panose="03000509000000000000" pitchFamily="65" charset="-120"/>
              <a:ea typeface="標楷體" panose="03000509000000000000" pitchFamily="65" charset="-120"/>
            </a:endParaRPr>
          </a:p>
        </p:txBody>
      </p:sp>
      <p:grpSp>
        <p:nvGrpSpPr>
          <p:cNvPr id="7" name="群組 6"/>
          <p:cNvGrpSpPr/>
          <p:nvPr/>
        </p:nvGrpSpPr>
        <p:grpSpPr>
          <a:xfrm>
            <a:off x="444844" y="963826"/>
            <a:ext cx="2405449" cy="518985"/>
            <a:chOff x="444844" y="963826"/>
            <a:chExt cx="2405449" cy="518985"/>
          </a:xfrm>
        </p:grpSpPr>
        <p:sp>
          <p:nvSpPr>
            <p:cNvPr id="5" name="五邊形 4"/>
            <p:cNvSpPr/>
            <p:nvPr/>
          </p:nvSpPr>
          <p:spPr>
            <a:xfrm>
              <a:off x="1301579" y="963827"/>
              <a:ext cx="1548714" cy="518984"/>
            </a:xfrm>
            <a:prstGeom prst="homePlat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申請資</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格</a:t>
              </a:r>
            </a:p>
          </p:txBody>
        </p:sp>
        <p:sp>
          <p:nvSpPr>
            <p:cNvPr id="6" name="流程圖: 預設處理作業 5"/>
            <p:cNvSpPr/>
            <p:nvPr/>
          </p:nvSpPr>
          <p:spPr>
            <a:xfrm>
              <a:off x="444844" y="963826"/>
              <a:ext cx="799070" cy="518985"/>
            </a:xfrm>
            <a:prstGeom prst="flowChartPredefinedProcess">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1898330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5791201"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一、計畫申請</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二</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44843" y="1581664"/>
            <a:ext cx="11445365" cy="4322044"/>
          </a:xfrm>
        </p:spPr>
        <p:txBody>
          <a:bodyPr>
            <a:noAutofit/>
          </a:bodyPr>
          <a:lstStyle/>
          <a:p>
            <a:pPr marL="514350" lvl="0" indent="-514350" algn="just">
              <a:buFont typeface="+mj-lt"/>
              <a:buAutoNum type="arabicParenR"/>
            </a:pPr>
            <a:r>
              <a:rPr lang="zh-TW" altLang="en-US" sz="1800" b="1" dirty="0" smtClean="0">
                <a:latin typeface="標楷體" panose="03000509000000000000" pitchFamily="65" charset="-120"/>
                <a:ea typeface="標楷體" panose="03000509000000000000" pitchFamily="65" charset="-120"/>
              </a:rPr>
              <a:t>創新農業</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charset="2"/>
              <a:buChar char="Ø"/>
            </a:pPr>
            <a:r>
              <a:rPr lang="zh-TW" altLang="en-US" sz="1800" b="1" dirty="0" smtClean="0">
                <a:latin typeface="標楷體" panose="03000509000000000000" pitchFamily="65" charset="-120"/>
                <a:ea typeface="標楷體" panose="03000509000000000000" pitchFamily="65" charset="-120"/>
              </a:rPr>
              <a:t>規劃或開發</a:t>
            </a:r>
            <a:r>
              <a:rPr lang="zh-TW" altLang="en-US" sz="1800" b="1" dirty="0" smtClean="0">
                <a:solidFill>
                  <a:srgbClr val="FF0000"/>
                </a:solidFill>
                <a:latin typeface="標楷體" panose="03000509000000000000" pitchFamily="65" charset="-120"/>
                <a:ea typeface="標楷體" panose="03000509000000000000" pitchFamily="65" charset="-120"/>
              </a:rPr>
              <a:t>農業產業</a:t>
            </a:r>
            <a:r>
              <a:rPr lang="zh-TW" altLang="en-US" sz="1800" b="1" dirty="0" smtClean="0">
                <a:latin typeface="標楷體" panose="03000509000000000000" pitchFamily="65" charset="-120"/>
                <a:ea typeface="標楷體" panose="03000509000000000000" pitchFamily="65" charset="-120"/>
              </a:rPr>
              <a:t>所需之</a:t>
            </a:r>
            <a:r>
              <a:rPr lang="zh-TW" altLang="en-US" sz="1800" b="1" u="sng" dirty="0" smtClean="0">
                <a:solidFill>
                  <a:srgbClr val="FF0000"/>
                </a:solidFill>
                <a:latin typeface="標楷體" panose="03000509000000000000" pitchFamily="65" charset="-120"/>
                <a:ea typeface="標楷體" panose="03000509000000000000" pitchFamily="65" charset="-120"/>
              </a:rPr>
              <a:t>關</a:t>
            </a:r>
            <a:r>
              <a:rPr lang="zh-TW" altLang="en-US" sz="1800" b="1" u="sng" dirty="0">
                <a:solidFill>
                  <a:srgbClr val="FF0000"/>
                </a:solidFill>
                <a:latin typeface="標楷體" panose="03000509000000000000" pitchFamily="65" charset="-120"/>
                <a:ea typeface="標楷體" panose="03000509000000000000" pitchFamily="65" charset="-120"/>
              </a:rPr>
              <a:t>鍵性</a:t>
            </a:r>
            <a:r>
              <a:rPr lang="zh-TW" altLang="en-US" sz="1800" b="1" dirty="0">
                <a:latin typeface="標楷體" panose="03000509000000000000" pitchFamily="65" charset="-120"/>
                <a:ea typeface="標楷體" panose="03000509000000000000" pitchFamily="65" charset="-120"/>
              </a:rPr>
              <a:t>、</a:t>
            </a:r>
            <a:r>
              <a:rPr lang="zh-TW" altLang="en-US" sz="1800" b="1" u="sng" dirty="0">
                <a:solidFill>
                  <a:srgbClr val="FF0000"/>
                </a:solidFill>
                <a:latin typeface="標楷體" panose="03000509000000000000" pitchFamily="65" charset="-120"/>
                <a:ea typeface="標楷體" panose="03000509000000000000" pitchFamily="65" charset="-120"/>
              </a:rPr>
              <a:t>前瞻性</a:t>
            </a:r>
            <a:r>
              <a:rPr lang="zh-TW" altLang="en-US" sz="1800" b="1" dirty="0">
                <a:latin typeface="標楷體" panose="03000509000000000000" pitchFamily="65" charset="-120"/>
                <a:ea typeface="標楷體" panose="03000509000000000000" pitchFamily="65" charset="-120"/>
              </a:rPr>
              <a:t>、</a:t>
            </a:r>
            <a:r>
              <a:rPr lang="zh-TW" altLang="en-US" sz="1800" b="1" u="sng" dirty="0">
                <a:solidFill>
                  <a:srgbClr val="FF0000"/>
                </a:solidFill>
                <a:latin typeface="標楷體" panose="03000509000000000000" pitchFamily="65" charset="-120"/>
                <a:ea typeface="標楷體" panose="03000509000000000000" pitchFamily="65" charset="-120"/>
              </a:rPr>
              <a:t>整合性</a:t>
            </a:r>
            <a:r>
              <a:rPr lang="zh-TW" altLang="en-US" sz="1800" b="1" dirty="0">
                <a:latin typeface="標楷體" panose="03000509000000000000" pitchFamily="65" charset="-120"/>
                <a:ea typeface="標楷體" panose="03000509000000000000" pitchFamily="65" charset="-120"/>
              </a:rPr>
              <a:t>、</a:t>
            </a:r>
            <a:r>
              <a:rPr lang="zh-TW" altLang="en-US" sz="1800" b="1" u="sng" dirty="0">
                <a:solidFill>
                  <a:srgbClr val="FF0000"/>
                </a:solidFill>
                <a:latin typeface="標楷體" panose="03000509000000000000" pitchFamily="65" charset="-120"/>
                <a:ea typeface="標楷體" panose="03000509000000000000" pitchFamily="65" charset="-120"/>
              </a:rPr>
              <a:t>共通性</a:t>
            </a:r>
            <a:r>
              <a:rPr lang="zh-TW" altLang="en-US" sz="1800" b="1" dirty="0">
                <a:latin typeface="標楷體" panose="03000509000000000000" pitchFamily="65" charset="-120"/>
                <a:ea typeface="標楷體" panose="03000509000000000000" pitchFamily="65" charset="-120"/>
              </a:rPr>
              <a:t>或</a:t>
            </a:r>
            <a:r>
              <a:rPr lang="zh-TW" altLang="en-US" sz="1800" b="1" u="sng" dirty="0">
                <a:solidFill>
                  <a:srgbClr val="FF0000"/>
                </a:solidFill>
                <a:latin typeface="標楷體" panose="03000509000000000000" pitchFamily="65" charset="-120"/>
                <a:ea typeface="標楷體" panose="03000509000000000000" pitchFamily="65" charset="-120"/>
              </a:rPr>
              <a:t>基礎性技術</a:t>
            </a:r>
            <a:r>
              <a:rPr lang="zh-TW" altLang="en-US" sz="1800" b="1" dirty="0">
                <a:latin typeface="標楷體" panose="03000509000000000000" pitchFamily="65" charset="-120"/>
                <a:ea typeface="標楷體" panose="03000509000000000000" pitchFamily="65" charset="-120"/>
              </a:rPr>
              <a:t>。</a:t>
            </a:r>
          </a:p>
          <a:p>
            <a:pPr lvl="1" algn="just">
              <a:buFont typeface="Wingdings" charset="2"/>
              <a:buChar char="Ø"/>
            </a:pPr>
            <a:r>
              <a:rPr lang="zh-TW" altLang="en-US" sz="1800" b="1" dirty="0" smtClean="0">
                <a:latin typeface="標楷體" panose="03000509000000000000" pitchFamily="65" charset="-120"/>
                <a:ea typeface="標楷體" panose="03000509000000000000" pitchFamily="65" charset="-120"/>
              </a:rPr>
              <a:t>農產品品牌之開發</a:t>
            </a:r>
            <a:r>
              <a:rPr lang="zh-TW" altLang="en-US" sz="1800" b="1" dirty="0">
                <a:latin typeface="標楷體" panose="03000509000000000000" pitchFamily="65" charset="-120"/>
                <a:ea typeface="標楷體" panose="03000509000000000000" pitchFamily="65" charset="-120"/>
              </a:rPr>
              <a:t>研究、應用或加值之</a:t>
            </a:r>
            <a:r>
              <a:rPr lang="zh-TW" altLang="en-US" sz="1800" b="1" u="sng" dirty="0">
                <a:solidFill>
                  <a:srgbClr val="FF0000"/>
                </a:solidFill>
                <a:latin typeface="標楷體" panose="03000509000000000000" pitchFamily="65" charset="-120"/>
                <a:ea typeface="標楷體" panose="03000509000000000000" pitchFamily="65" charset="-120"/>
              </a:rPr>
              <a:t>服務平台</a:t>
            </a:r>
            <a:r>
              <a:rPr lang="zh-TW" altLang="en-US" sz="1800" b="1" dirty="0">
                <a:latin typeface="標楷體" panose="03000509000000000000" pitchFamily="65" charset="-120"/>
                <a:ea typeface="標楷體" panose="03000509000000000000" pitchFamily="65" charset="-120"/>
              </a:rPr>
              <a:t>、</a:t>
            </a:r>
            <a:r>
              <a:rPr lang="zh-TW" altLang="en-US" sz="1800" b="1" u="sng" dirty="0">
                <a:solidFill>
                  <a:srgbClr val="FF0000"/>
                </a:solidFill>
                <a:latin typeface="標楷體" panose="03000509000000000000" pitchFamily="65" charset="-120"/>
                <a:ea typeface="標楷體" panose="03000509000000000000" pitchFamily="65" charset="-120"/>
              </a:rPr>
              <a:t>系統或模式</a:t>
            </a:r>
            <a:r>
              <a:rPr lang="zh-TW" altLang="en-US" sz="1800" b="1" dirty="0">
                <a:latin typeface="標楷體" panose="03000509000000000000" pitchFamily="65" charset="-120"/>
                <a:ea typeface="標楷體" panose="03000509000000000000" pitchFamily="65" charset="-120"/>
              </a:rPr>
              <a:t>。</a:t>
            </a:r>
          </a:p>
          <a:p>
            <a:pPr lvl="1" algn="just">
              <a:buFont typeface="Wingdings" charset="2"/>
              <a:buChar char="Ø"/>
            </a:pPr>
            <a:r>
              <a:rPr lang="zh-TW" altLang="en-US" sz="1800" b="1" dirty="0" smtClean="0">
                <a:latin typeface="標楷體" panose="03000509000000000000" pitchFamily="65" charset="-120"/>
                <a:ea typeface="標楷體" panose="03000509000000000000" pitchFamily="65" charset="-120"/>
              </a:rPr>
              <a:t>促進農業產業技術發展之</a:t>
            </a:r>
            <a:r>
              <a:rPr lang="zh-TW" altLang="en-US" sz="1800" b="1" u="sng" dirty="0">
                <a:solidFill>
                  <a:srgbClr val="FF0000"/>
                </a:solidFill>
                <a:latin typeface="標楷體" panose="03000509000000000000" pitchFamily="65" charset="-120"/>
                <a:ea typeface="標楷體" panose="03000509000000000000" pitchFamily="65" charset="-120"/>
              </a:rPr>
              <a:t>知識創造</a:t>
            </a:r>
            <a:r>
              <a:rPr lang="zh-TW" altLang="en-US" sz="1800" b="1" dirty="0">
                <a:latin typeface="標楷體" panose="03000509000000000000" pitchFamily="65" charset="-120"/>
                <a:ea typeface="標楷體" panose="03000509000000000000" pitchFamily="65" charset="-120"/>
              </a:rPr>
              <a:t>、</a:t>
            </a:r>
            <a:r>
              <a:rPr lang="zh-TW" altLang="en-US" sz="1800" b="1" u="sng" dirty="0">
                <a:solidFill>
                  <a:srgbClr val="FF0000"/>
                </a:solidFill>
                <a:latin typeface="標楷體" panose="03000509000000000000" pitchFamily="65" charset="-120"/>
                <a:ea typeface="標楷體" panose="03000509000000000000" pitchFamily="65" charset="-120"/>
              </a:rPr>
              <a:t>流通或加值</a:t>
            </a:r>
            <a:r>
              <a:rPr lang="zh-TW" altLang="en-US" sz="1800" b="1" dirty="0">
                <a:latin typeface="標楷體" panose="03000509000000000000" pitchFamily="65" charset="-120"/>
                <a:ea typeface="標楷體" panose="03000509000000000000" pitchFamily="65" charset="-120"/>
              </a:rPr>
              <a:t>，以發展</a:t>
            </a:r>
            <a:r>
              <a:rPr lang="zh-TW" altLang="en-US" sz="1800" b="1" u="sng" dirty="0">
                <a:solidFill>
                  <a:srgbClr val="FF0000"/>
                </a:solidFill>
                <a:latin typeface="標楷體" panose="03000509000000000000" pitchFamily="65" charset="-120"/>
                <a:ea typeface="標楷體" panose="03000509000000000000" pitchFamily="65" charset="-120"/>
              </a:rPr>
              <a:t>創新商業營運模式或流程</a:t>
            </a:r>
            <a:r>
              <a:rPr lang="zh-TW" altLang="en-US" sz="1800" b="1" dirty="0">
                <a:latin typeface="標楷體" panose="03000509000000000000" pitchFamily="65" charset="-120"/>
                <a:ea typeface="標楷體" panose="03000509000000000000" pitchFamily="65" charset="-120"/>
              </a:rPr>
              <a:t>。</a:t>
            </a:r>
          </a:p>
          <a:p>
            <a:pPr lvl="1" algn="just">
              <a:buFont typeface="Wingdings" charset="2"/>
              <a:buChar char="Ø"/>
            </a:pPr>
            <a:r>
              <a:rPr lang="zh-TW" altLang="en-US" sz="1800" b="1" dirty="0" smtClean="0">
                <a:latin typeface="標楷體" panose="03000509000000000000" pitchFamily="65" charset="-120"/>
                <a:ea typeface="標楷體" panose="03000509000000000000" pitchFamily="65" charset="-120"/>
              </a:rPr>
              <a:t>其他創造具體</a:t>
            </a:r>
            <a:r>
              <a:rPr lang="zh-TW" altLang="en-US" sz="1800" b="1" u="sng" dirty="0">
                <a:solidFill>
                  <a:srgbClr val="FF0000"/>
                </a:solidFill>
                <a:latin typeface="標楷體" panose="03000509000000000000" pitchFamily="65" charset="-120"/>
                <a:ea typeface="標楷體" panose="03000509000000000000" pitchFamily="65" charset="-120"/>
              </a:rPr>
              <a:t>知識資本</a:t>
            </a:r>
            <a:r>
              <a:rPr lang="zh-TW" altLang="en-US" sz="1800" b="1" dirty="0">
                <a:latin typeface="標楷體" panose="03000509000000000000" pitchFamily="65" charset="-120"/>
                <a:ea typeface="標楷體" panose="03000509000000000000" pitchFamily="65" charset="-120"/>
              </a:rPr>
              <a:t>、</a:t>
            </a:r>
            <a:r>
              <a:rPr lang="zh-TW" altLang="en-US" sz="1800" b="1" u="sng" dirty="0">
                <a:solidFill>
                  <a:srgbClr val="FF0000"/>
                </a:solidFill>
                <a:latin typeface="標楷體" panose="03000509000000000000" pitchFamily="65" charset="-120"/>
                <a:ea typeface="標楷體" panose="03000509000000000000" pitchFamily="65" charset="-120"/>
              </a:rPr>
              <a:t>創新農業產業價值</a:t>
            </a:r>
            <a:r>
              <a:rPr lang="zh-TW" altLang="en-US" sz="1800" b="1" dirty="0">
                <a:latin typeface="標楷體" panose="03000509000000000000" pitchFamily="65" charset="-120"/>
                <a:ea typeface="標楷體" panose="03000509000000000000" pitchFamily="65" charset="-120"/>
              </a:rPr>
              <a:t>或</a:t>
            </a:r>
            <a:r>
              <a:rPr lang="zh-TW" altLang="en-US" sz="1800" b="1" u="sng" dirty="0">
                <a:solidFill>
                  <a:srgbClr val="FF0000"/>
                </a:solidFill>
                <a:latin typeface="標楷體" panose="03000509000000000000" pitchFamily="65" charset="-120"/>
                <a:ea typeface="標楷體" panose="03000509000000000000" pitchFamily="65" charset="-120"/>
              </a:rPr>
              <a:t>提升產業創新能力</a:t>
            </a:r>
            <a:r>
              <a:rPr lang="zh-TW" altLang="en-US" sz="1800" b="1" dirty="0">
                <a:latin typeface="標楷體" panose="03000509000000000000" pitchFamily="65" charset="-120"/>
                <a:ea typeface="標楷體" panose="03000509000000000000" pitchFamily="65" charset="-120"/>
              </a:rPr>
              <a:t>之研究發展活動</a:t>
            </a:r>
            <a:r>
              <a:rPr lang="zh-TW" altLang="en-US" sz="1800" b="1" dirty="0" smtClean="0">
                <a:latin typeface="標楷體" panose="03000509000000000000" pitchFamily="65" charset="-120"/>
                <a:ea typeface="標楷體" panose="03000509000000000000" pitchFamily="65" charset="-120"/>
              </a:rPr>
              <a:t>。</a:t>
            </a:r>
            <a:endParaRPr lang="en-US" altLang="zh-TW" sz="16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1800" b="1" dirty="0" smtClean="0">
                <a:latin typeface="標楷體" panose="03000509000000000000" pitchFamily="65" charset="-120"/>
                <a:ea typeface="標楷體" panose="03000509000000000000" pitchFamily="65" charset="-120"/>
              </a:rPr>
              <a:t>創新技術：</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zh-TW" sz="1800" b="1" dirty="0">
                <a:latin typeface="標楷體" panose="03000509000000000000" pitchFamily="65" charset="-120"/>
                <a:ea typeface="標楷體" panose="03000509000000000000" pitchFamily="65" charset="-120"/>
              </a:rPr>
              <a:t>創新</a:t>
            </a:r>
            <a:r>
              <a:rPr lang="zh-TW" altLang="zh-TW" sz="1800" b="1" dirty="0" smtClean="0">
                <a:latin typeface="標楷體" panose="03000509000000000000" pitchFamily="65" charset="-120"/>
                <a:ea typeface="標楷體" panose="03000509000000000000" pitchFamily="65" charset="-120"/>
              </a:rPr>
              <a:t>應用</a:t>
            </a:r>
            <a:r>
              <a:rPr lang="zh-TW" altLang="en-US" sz="1800" b="1" dirty="0" smtClean="0">
                <a:latin typeface="標楷體" panose="03000509000000000000" pitchFamily="65" charset="-120"/>
                <a:ea typeface="標楷體" panose="03000509000000000000" pitchFamily="65" charset="-120"/>
              </a:rPr>
              <a:t>：</a:t>
            </a:r>
            <a:r>
              <a:rPr lang="zh-TW" altLang="zh-TW" sz="1800" b="1" dirty="0" smtClean="0">
                <a:latin typeface="標楷體" panose="03000509000000000000" pitchFamily="65" charset="-120"/>
                <a:ea typeface="標楷體" panose="03000509000000000000" pitchFamily="65" charset="-120"/>
              </a:rPr>
              <a:t>以</a:t>
            </a:r>
            <a:r>
              <a:rPr lang="zh-TW" altLang="zh-TW" sz="1800" b="1" dirty="0">
                <a:latin typeface="標楷體" panose="03000509000000000000" pitchFamily="65" charset="-120"/>
                <a:ea typeface="標楷體" panose="03000509000000000000" pitchFamily="65" charset="-120"/>
              </a:rPr>
              <a:t>未曾獲中央或本計畫補助之申請者所提計畫之技術應用，</a:t>
            </a:r>
            <a:r>
              <a:rPr lang="zh-TW" altLang="zh-TW" sz="1800" b="1" dirty="0">
                <a:solidFill>
                  <a:srgbClr val="FF0000"/>
                </a:solidFill>
                <a:latin typeface="標楷體" panose="03000509000000000000" pitchFamily="65" charset="-120"/>
                <a:ea typeface="標楷體" panose="03000509000000000000" pitchFamily="65" charset="-120"/>
              </a:rPr>
              <a:t>具有創新性</a:t>
            </a:r>
            <a:r>
              <a:rPr lang="zh-TW" altLang="zh-TW" sz="1800" b="1" dirty="0">
                <a:latin typeface="標楷體" panose="03000509000000000000" pitchFamily="65" charset="-120"/>
                <a:ea typeface="標楷體" panose="03000509000000000000" pitchFamily="65" charset="-120"/>
              </a:rPr>
              <a:t>或能</a:t>
            </a:r>
            <a:r>
              <a:rPr lang="zh-TW" altLang="zh-TW" sz="1800" b="1" dirty="0">
                <a:solidFill>
                  <a:srgbClr val="FF0000"/>
                </a:solidFill>
                <a:latin typeface="標楷體" panose="03000509000000000000" pitchFamily="65" charset="-120"/>
                <a:ea typeface="標楷體" panose="03000509000000000000" pitchFamily="65" charset="-120"/>
              </a:rPr>
              <a:t>提高本身技術水準，達到技術升級</a:t>
            </a:r>
            <a:r>
              <a:rPr lang="zh-TW" altLang="zh-TW" sz="1800" b="1" dirty="0">
                <a:latin typeface="標楷體" panose="03000509000000000000" pitchFamily="65" charset="-120"/>
                <a:ea typeface="標楷體" panose="03000509000000000000" pitchFamily="65" charset="-120"/>
              </a:rPr>
              <a:t>，並有明顯效益者</a:t>
            </a:r>
            <a:r>
              <a:rPr lang="zh-TW" altLang="zh-TW" sz="1800" b="1" dirty="0" smtClean="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zh-TW" sz="1800" b="1" dirty="0" smtClean="0">
                <a:latin typeface="標楷體" panose="03000509000000000000" pitchFamily="65" charset="-120"/>
                <a:ea typeface="標楷體" panose="03000509000000000000" pitchFamily="65" charset="-120"/>
              </a:rPr>
              <a:t>創新研發</a:t>
            </a:r>
            <a:r>
              <a:rPr lang="zh-TW" altLang="en-US" sz="1800" b="1" dirty="0" smtClean="0">
                <a:latin typeface="標楷體" panose="03000509000000000000" pitchFamily="65" charset="-120"/>
                <a:ea typeface="標楷體" panose="03000509000000000000" pitchFamily="65" charset="-120"/>
              </a:rPr>
              <a:t>：</a:t>
            </a:r>
            <a:r>
              <a:rPr lang="zh-TW" altLang="zh-TW" sz="1800" b="1" dirty="0" smtClean="0">
                <a:latin typeface="標楷體" panose="03000509000000000000" pitchFamily="65" charset="-120"/>
                <a:ea typeface="標楷體" panose="03000509000000000000" pitchFamily="65" charset="-120"/>
              </a:rPr>
              <a:t>之</a:t>
            </a:r>
            <a:r>
              <a:rPr lang="zh-TW" altLang="zh-TW" sz="1800" b="1" dirty="0">
                <a:latin typeface="標楷體" panose="03000509000000000000" pitchFamily="65" charset="-120"/>
                <a:ea typeface="標楷體" panose="03000509000000000000" pitchFamily="65" charset="-120"/>
              </a:rPr>
              <a:t>申請者所提計畫之技術或產品指標，應</a:t>
            </a:r>
            <a:r>
              <a:rPr lang="zh-TW" altLang="zh-TW" sz="1800" b="1" dirty="0">
                <a:solidFill>
                  <a:srgbClr val="FF0000"/>
                </a:solidFill>
                <a:latin typeface="標楷體" panose="03000509000000000000" pitchFamily="65" charset="-120"/>
                <a:ea typeface="標楷體" panose="03000509000000000000" pitchFamily="65" charset="-120"/>
              </a:rPr>
              <a:t>具有創新性</a:t>
            </a:r>
            <a:r>
              <a:rPr lang="zh-TW" altLang="zh-TW" sz="1800" b="1" dirty="0">
                <a:latin typeface="標楷體" panose="03000509000000000000" pitchFamily="65" charset="-120"/>
                <a:ea typeface="標楷體" panose="03000509000000000000" pitchFamily="65" charset="-120"/>
              </a:rPr>
              <a:t>或能</a:t>
            </a:r>
            <a:r>
              <a:rPr lang="zh-TW" altLang="zh-TW" sz="1800" b="1" dirty="0">
                <a:solidFill>
                  <a:srgbClr val="FF0000"/>
                </a:solidFill>
                <a:latin typeface="標楷體" panose="03000509000000000000" pitchFamily="65" charset="-120"/>
                <a:ea typeface="標楷體" panose="03000509000000000000" pitchFamily="65" charset="-120"/>
              </a:rPr>
              <a:t>提高國內產業技術水準</a:t>
            </a:r>
            <a:r>
              <a:rPr lang="zh-TW" altLang="zh-TW" sz="1800" b="1" dirty="0" smtClean="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en-US" sz="2000" b="1" dirty="0">
                <a:latin typeface="BiauKai"/>
                <a:ea typeface="BiauKai"/>
                <a:cs typeface="BiauKai"/>
              </a:rPr>
              <a:t>地方產業特質係指發揮地方</a:t>
            </a:r>
            <a:r>
              <a:rPr lang="zh-TW" altLang="en-US" sz="2000" b="1" dirty="0">
                <a:solidFill>
                  <a:srgbClr val="FF0000"/>
                </a:solidFill>
                <a:latin typeface="BiauKai"/>
                <a:ea typeface="BiauKai"/>
                <a:cs typeface="BiauKai"/>
              </a:rPr>
              <a:t>特有的歷史、文化、特性或創意</a:t>
            </a:r>
            <a:r>
              <a:rPr lang="zh-TW" altLang="en-US" sz="2000" b="1" dirty="0">
                <a:latin typeface="BiauKai"/>
                <a:ea typeface="BiauKai"/>
                <a:cs typeface="BiauKai"/>
              </a:rPr>
              <a:t>，並運用當地素材、自然資源、傳統技藝</a:t>
            </a:r>
            <a:r>
              <a:rPr lang="zh-TW" altLang="en-US" sz="2000" b="1" dirty="0" smtClean="0">
                <a:latin typeface="BiauKai"/>
                <a:ea typeface="BiauKai"/>
                <a:cs typeface="BiauKai"/>
              </a:rPr>
              <a:t>、勞動力等</a:t>
            </a:r>
            <a:r>
              <a:rPr lang="zh-TW" altLang="en-US" sz="2000" b="1" dirty="0">
                <a:latin typeface="BiauKai"/>
                <a:ea typeface="BiauKai"/>
                <a:cs typeface="BiauKai"/>
              </a:rPr>
              <a:t>，從事生產及提供服務</a:t>
            </a:r>
            <a:r>
              <a:rPr lang="zh-TW" altLang="en-US" sz="2000" b="1" dirty="0" smtClean="0">
                <a:latin typeface="BiauKai"/>
                <a:ea typeface="BiauKai"/>
                <a:cs typeface="BiauKai"/>
              </a:rPr>
              <a:t>。</a:t>
            </a:r>
            <a:endParaRPr lang="en-US" altLang="zh-TW" sz="2000" b="1" dirty="0" smtClean="0">
              <a:latin typeface="BiauKai"/>
              <a:ea typeface="BiauKai"/>
              <a:cs typeface="BiauKai"/>
            </a:endParaRPr>
          </a:p>
          <a:p>
            <a:pPr marL="514350" lvl="0" indent="-514350" algn="just">
              <a:buFont typeface="+mj-lt"/>
              <a:buAutoNum type="arabicParenR"/>
            </a:pPr>
            <a:r>
              <a:rPr lang="zh-TW" altLang="en-US" sz="1800" b="1" dirty="0" smtClean="0">
                <a:latin typeface="標楷體" panose="03000509000000000000" pitchFamily="65" charset="-120"/>
                <a:ea typeface="標楷體" panose="03000509000000000000" pitchFamily="65" charset="-120"/>
              </a:rPr>
              <a:t>創新服務：</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zh-TW" sz="1800" b="1" dirty="0">
                <a:latin typeface="標楷體" panose="03000509000000000000" pitchFamily="65" charset="-120"/>
                <a:ea typeface="標楷體" panose="03000509000000000000" pitchFamily="65" charset="-120"/>
              </a:rPr>
              <a:t>有助於產業發展之具示範性之知識創造、流通及加值等核心知識服務平台、系統、模式等建立</a:t>
            </a:r>
            <a:r>
              <a:rPr lang="zh-TW" altLang="zh-TW" sz="1800" b="1" dirty="0" smtClean="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zh-TW" sz="1800" b="1" dirty="0">
                <a:latin typeface="標楷體" panose="03000509000000000000" pitchFamily="65" charset="-120"/>
                <a:ea typeface="標楷體" panose="03000509000000000000" pitchFamily="65" charset="-120"/>
              </a:rPr>
              <a:t>以</a:t>
            </a:r>
            <a:r>
              <a:rPr lang="zh-TW" altLang="zh-TW" sz="1800" b="1" dirty="0">
                <a:solidFill>
                  <a:srgbClr val="FF0000"/>
                </a:solidFill>
                <a:latin typeface="標楷體" panose="03000509000000000000" pitchFamily="65" charset="-120"/>
                <a:ea typeface="標楷體" panose="03000509000000000000" pitchFamily="65" charset="-120"/>
              </a:rPr>
              <a:t>需求</a:t>
            </a:r>
            <a:r>
              <a:rPr lang="zh-TW" altLang="zh-TW" sz="1800" b="1" dirty="0">
                <a:latin typeface="標楷體" panose="03000509000000000000" pitchFamily="65" charset="-120"/>
                <a:ea typeface="標楷體" panose="03000509000000000000" pitchFamily="65" charset="-120"/>
              </a:rPr>
              <a:t>為導向，透過科技之整合與</a:t>
            </a:r>
            <a:r>
              <a:rPr lang="zh-TW" altLang="zh-TW" sz="1800" b="1" dirty="0">
                <a:solidFill>
                  <a:srgbClr val="FF0000"/>
                </a:solidFill>
                <a:latin typeface="標楷體" panose="03000509000000000000" pitchFamily="65" charset="-120"/>
                <a:ea typeface="標楷體" panose="03000509000000000000" pitchFamily="65" charset="-120"/>
              </a:rPr>
              <a:t>創新運用</a:t>
            </a:r>
            <a:r>
              <a:rPr lang="zh-TW" altLang="zh-TW" sz="1800" b="1" dirty="0">
                <a:latin typeface="標楷體" panose="03000509000000000000" pitchFamily="65" charset="-120"/>
                <a:ea typeface="標楷體" panose="03000509000000000000" pitchFamily="65" charset="-120"/>
              </a:rPr>
              <a:t>，驅動</a:t>
            </a:r>
            <a:r>
              <a:rPr lang="zh-TW" altLang="zh-TW" sz="1800" b="1" dirty="0">
                <a:solidFill>
                  <a:srgbClr val="FF0000"/>
                </a:solidFill>
                <a:latin typeface="標楷體" panose="03000509000000000000" pitchFamily="65" charset="-120"/>
                <a:ea typeface="標楷體" panose="03000509000000000000" pitchFamily="65" charset="-120"/>
              </a:rPr>
              <a:t>創新經營模式</a:t>
            </a:r>
            <a:r>
              <a:rPr lang="zh-TW" altLang="zh-TW" sz="1800" b="1" dirty="0">
                <a:latin typeface="標楷體" panose="03000509000000000000" pitchFamily="65" charset="-120"/>
                <a:ea typeface="標楷體" panose="03000509000000000000" pitchFamily="65" charset="-120"/>
              </a:rPr>
              <a:t>與</a:t>
            </a:r>
            <a:r>
              <a:rPr lang="zh-TW" altLang="zh-TW" sz="1800" b="1" dirty="0">
                <a:solidFill>
                  <a:srgbClr val="FF0000"/>
                </a:solidFill>
                <a:latin typeface="標楷體" panose="03000509000000000000" pitchFamily="65" charset="-120"/>
                <a:ea typeface="標楷體" panose="03000509000000000000" pitchFamily="65" charset="-120"/>
              </a:rPr>
              <a:t>新興服務業之興起</a:t>
            </a:r>
            <a:r>
              <a:rPr lang="zh-TW" altLang="zh-TW" sz="1800" b="1" dirty="0">
                <a:latin typeface="標楷體" panose="03000509000000000000" pitchFamily="65" charset="-120"/>
                <a:ea typeface="標楷體" panose="03000509000000000000" pitchFamily="65" charset="-120"/>
              </a:rPr>
              <a:t>，或透過</a:t>
            </a:r>
            <a:r>
              <a:rPr lang="zh-TW" altLang="zh-TW" sz="1800" b="1" dirty="0">
                <a:solidFill>
                  <a:srgbClr val="FF0000"/>
                </a:solidFill>
                <a:latin typeface="標楷體" panose="03000509000000000000" pitchFamily="65" charset="-120"/>
                <a:ea typeface="標楷體" panose="03000509000000000000" pitchFamily="65" charset="-120"/>
              </a:rPr>
              <a:t>服務創新</a:t>
            </a:r>
            <a:r>
              <a:rPr lang="zh-TW" altLang="zh-TW" sz="1800" b="1" dirty="0">
                <a:latin typeface="標楷體" panose="03000509000000000000" pitchFamily="65" charset="-120"/>
                <a:ea typeface="標楷體" panose="03000509000000000000" pitchFamily="65" charset="-120"/>
              </a:rPr>
              <a:t>，</a:t>
            </a:r>
            <a:r>
              <a:rPr lang="zh-TW" altLang="zh-TW" sz="1800" b="1" dirty="0">
                <a:solidFill>
                  <a:srgbClr val="FF0000"/>
                </a:solidFill>
                <a:latin typeface="標楷體" panose="03000509000000000000" pitchFamily="65" charset="-120"/>
                <a:ea typeface="標楷體" panose="03000509000000000000" pitchFamily="65" charset="-120"/>
              </a:rPr>
              <a:t>創新產業價值</a:t>
            </a:r>
            <a:r>
              <a:rPr lang="zh-TW" altLang="zh-TW" sz="1800" b="1" dirty="0">
                <a:latin typeface="標楷體" panose="03000509000000000000" pitchFamily="65" charset="-120"/>
                <a:ea typeface="標楷體" panose="03000509000000000000" pitchFamily="65" charset="-120"/>
              </a:rPr>
              <a:t>活動</a:t>
            </a:r>
            <a:r>
              <a:rPr lang="zh-TW" altLang="zh-TW" sz="1800" b="1" dirty="0" smtClean="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zh-TW" sz="1800" b="1" dirty="0">
                <a:solidFill>
                  <a:srgbClr val="FF0000"/>
                </a:solidFill>
                <a:latin typeface="標楷體" panose="03000509000000000000" pitchFamily="65" charset="-120"/>
                <a:ea typeface="標楷體" panose="03000509000000000000" pitchFamily="65" charset="-120"/>
              </a:rPr>
              <a:t>整合</a:t>
            </a:r>
            <a:r>
              <a:rPr lang="zh-TW" altLang="zh-TW" sz="1800" b="1" dirty="0">
                <a:latin typeface="標楷體" panose="03000509000000000000" pitchFamily="65" charset="-120"/>
                <a:ea typeface="標楷體" panose="03000509000000000000" pitchFamily="65" charset="-120"/>
              </a:rPr>
              <a:t>與運用相關技術，建構或展現具科技涵量、智慧價值之</a:t>
            </a:r>
            <a:r>
              <a:rPr lang="zh-TW" altLang="zh-TW" sz="1800" b="1" dirty="0">
                <a:solidFill>
                  <a:srgbClr val="FF0000"/>
                </a:solidFill>
                <a:latin typeface="標楷體" panose="03000509000000000000" pitchFamily="65" charset="-120"/>
                <a:ea typeface="標楷體" panose="03000509000000000000" pitchFamily="65" charset="-120"/>
              </a:rPr>
              <a:t>創意設計</a:t>
            </a:r>
            <a:r>
              <a:rPr lang="zh-TW" altLang="zh-TW" sz="1800" b="1" dirty="0" smtClean="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en-US" sz="1800" b="1" dirty="0">
                <a:latin typeface="標楷體" panose="03000509000000000000" pitchFamily="65" charset="-120"/>
                <a:ea typeface="標楷體" panose="03000509000000000000" pitchFamily="65" charset="-120"/>
              </a:rPr>
              <a:t>結案前應包含</a:t>
            </a:r>
            <a:r>
              <a:rPr lang="en-US" altLang="zh-TW" sz="1800" b="1" dirty="0">
                <a:latin typeface="標楷體" panose="03000509000000000000" pitchFamily="65" charset="-120"/>
                <a:ea typeface="標楷體" panose="03000509000000000000" pitchFamily="65" charset="-120"/>
              </a:rPr>
              <a:t>1-3</a:t>
            </a:r>
            <a:r>
              <a:rPr lang="zh-TW" altLang="en-US" sz="1800" b="1" dirty="0">
                <a:latin typeface="標楷體" panose="03000509000000000000" pitchFamily="65" charset="-120"/>
                <a:ea typeface="標楷體" panose="03000509000000000000" pitchFamily="65" charset="-120"/>
              </a:rPr>
              <a:t>個月試營運，並應列出試營運之量化效益指標。</a:t>
            </a:r>
            <a:endParaRPr lang="en-US" altLang="zh-TW" sz="1800" b="1" dirty="0" smtClean="0">
              <a:latin typeface="標楷體" panose="03000509000000000000" pitchFamily="65" charset="-120"/>
              <a:ea typeface="標楷體" panose="03000509000000000000" pitchFamily="65" charset="-120"/>
            </a:endParaRPr>
          </a:p>
        </p:txBody>
      </p:sp>
      <p:grpSp>
        <p:nvGrpSpPr>
          <p:cNvPr id="7" name="群組 6"/>
          <p:cNvGrpSpPr/>
          <p:nvPr/>
        </p:nvGrpSpPr>
        <p:grpSpPr>
          <a:xfrm>
            <a:off x="444844" y="963826"/>
            <a:ext cx="2405449" cy="518985"/>
            <a:chOff x="444844" y="963826"/>
            <a:chExt cx="2405449" cy="518985"/>
          </a:xfrm>
        </p:grpSpPr>
        <p:sp>
          <p:nvSpPr>
            <p:cNvPr id="5" name="五邊形 4"/>
            <p:cNvSpPr/>
            <p:nvPr/>
          </p:nvSpPr>
          <p:spPr>
            <a:xfrm>
              <a:off x="1301579" y="963827"/>
              <a:ext cx="1548714" cy="518984"/>
            </a:xfrm>
            <a:prstGeom prst="homePlat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計畫內容</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流程圖: 預設處理作業 5"/>
            <p:cNvSpPr/>
            <p:nvPr/>
          </p:nvSpPr>
          <p:spPr>
            <a:xfrm>
              <a:off x="444844" y="963826"/>
              <a:ext cx="799070" cy="518985"/>
            </a:xfrm>
            <a:prstGeom prst="flowChartPredefinedProcess">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24" name="矩形 23"/>
          <p:cNvSpPr/>
          <p:nvPr/>
        </p:nvSpPr>
        <p:spPr>
          <a:xfrm>
            <a:off x="6885802" y="307962"/>
            <a:ext cx="4892762" cy="9233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1"/>
            <a:r>
              <a:rPr lang="zh-TW" altLang="zh-TW" dirty="0"/>
              <a:t>為符合計畫推辦宗旨，針對縣內特色產業，給予</a:t>
            </a:r>
            <a:r>
              <a:rPr lang="zh-TW" altLang="zh-TW" b="1" dirty="0"/>
              <a:t>農業生技產業</a:t>
            </a:r>
            <a:r>
              <a:rPr lang="zh-TW" altLang="zh-TW" dirty="0"/>
              <a:t>提案總數至少</a:t>
            </a:r>
            <a:r>
              <a:rPr lang="zh-TW" altLang="zh-TW" b="1" dirty="0"/>
              <a:t>二分之一</a:t>
            </a:r>
            <a:r>
              <a:rPr lang="zh-TW" altLang="zh-TW" dirty="0"/>
              <a:t>之保障名額。</a:t>
            </a:r>
            <a:endParaRPr lang="zh-TW" altLang="zh-TW" sz="1600" dirty="0"/>
          </a:p>
        </p:txBody>
      </p:sp>
    </p:spTree>
    <p:extLst>
      <p:ext uri="{BB962C8B-B14F-4D97-AF65-F5344CB8AC3E}">
        <p14:creationId xmlns="" xmlns:p14="http://schemas.microsoft.com/office/powerpoint/2010/main" val="4174081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圖片 2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9093" y="168144"/>
            <a:ext cx="7183395" cy="2110348"/>
          </a:xfrm>
          <a:prstGeom prst="rect">
            <a:avLst/>
          </a:prstGeom>
        </p:spPr>
      </p:pic>
      <p:sp>
        <p:nvSpPr>
          <p:cNvPr id="2" name="標題 1"/>
          <p:cNvSpPr>
            <a:spLocks noGrp="1"/>
          </p:cNvSpPr>
          <p:nvPr>
            <p:ph type="title"/>
          </p:nvPr>
        </p:nvSpPr>
        <p:spPr>
          <a:xfrm>
            <a:off x="304799" y="212722"/>
            <a:ext cx="5791201"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一、計畫申請</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44844" y="1581663"/>
            <a:ext cx="11417644" cy="4604953"/>
          </a:xfrm>
        </p:spPr>
        <p:txBody>
          <a:bodyPr>
            <a:normAutofit/>
          </a:bodyPr>
          <a:lstStyle/>
          <a:p>
            <a:pPr marL="514350" lvl="0" indent="-514350" algn="just">
              <a:buFont typeface="+mj-lt"/>
              <a:buAutoNum type="arabicParenR"/>
            </a:pPr>
            <a:r>
              <a:rPr lang="zh-TW" altLang="zh-TW" sz="2000" b="1" dirty="0">
                <a:latin typeface="標楷體" panose="03000509000000000000" pitchFamily="65" charset="-120"/>
                <a:ea typeface="標楷體" panose="03000509000000000000" pitchFamily="65" charset="-120"/>
              </a:rPr>
              <a:t>申請表一</a:t>
            </a:r>
            <a:r>
              <a:rPr lang="zh-TW" altLang="zh-TW" sz="2000" b="1" dirty="0" smtClean="0">
                <a:latin typeface="標楷體" panose="03000509000000000000" pitchFamily="65" charset="-120"/>
                <a:ea typeface="標楷體" panose="03000509000000000000" pitchFamily="65" charset="-120"/>
              </a:rPr>
              <a:t>式</a:t>
            </a:r>
            <a:r>
              <a:rPr lang="en-US" altLang="zh-TW" sz="2000" b="1" dirty="0" smtClean="0">
                <a:latin typeface="標楷體" panose="03000509000000000000" pitchFamily="65" charset="-120"/>
                <a:ea typeface="標楷體" panose="03000509000000000000" pitchFamily="65" charset="-120"/>
              </a:rPr>
              <a:t>1</a:t>
            </a:r>
            <a:r>
              <a:rPr lang="zh-TW" altLang="zh-TW" sz="2000" b="1" dirty="0" smtClean="0">
                <a:latin typeface="標楷體" panose="03000509000000000000" pitchFamily="65" charset="-120"/>
                <a:ea typeface="標楷體" panose="03000509000000000000" pitchFamily="65" charset="-120"/>
              </a:rPr>
              <a:t>份。</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dirty="0" smtClean="0">
                <a:latin typeface="標楷體" panose="03000509000000000000" pitchFamily="65" charset="-120"/>
                <a:ea typeface="標楷體" panose="03000509000000000000" pitchFamily="65" charset="-120"/>
              </a:rPr>
              <a:t>計畫書</a:t>
            </a:r>
            <a:r>
              <a:rPr lang="en-US" altLang="zh-TW" sz="2000" b="1" dirty="0">
                <a:latin typeface="標楷體" panose="03000509000000000000" pitchFamily="65" charset="-120"/>
                <a:ea typeface="標楷體" panose="03000509000000000000" pitchFamily="65" charset="-120"/>
              </a:rPr>
              <a:t>1</a:t>
            </a:r>
            <a:r>
              <a:rPr lang="zh-TW" altLang="en-US" sz="2000" b="1" dirty="0" smtClean="0">
                <a:latin typeface="標楷體" panose="03000509000000000000" pitchFamily="65" charset="-120"/>
                <a:ea typeface="標楷體" panose="03000509000000000000" pitchFamily="65" charset="-120"/>
              </a:rPr>
              <a:t>式</a:t>
            </a:r>
            <a:r>
              <a:rPr lang="en-US" altLang="zh-TW" sz="2000" b="1" dirty="0" smtClean="0">
                <a:latin typeface="標楷體" panose="03000509000000000000" pitchFamily="65" charset="-120"/>
                <a:ea typeface="標楷體" panose="03000509000000000000" pitchFamily="65" charset="-120"/>
              </a:rPr>
              <a:t>8</a:t>
            </a:r>
            <a:r>
              <a:rPr lang="zh-TW" altLang="en-US" sz="2000" b="1" dirty="0" smtClean="0">
                <a:latin typeface="標楷體" panose="03000509000000000000" pitchFamily="65" charset="-120"/>
                <a:ea typeface="標楷體" panose="03000509000000000000" pitchFamily="65" charset="-120"/>
              </a:rPr>
              <a:t>份。</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dirty="0" smtClean="0">
                <a:latin typeface="標楷體" panose="03000509000000000000" pitchFamily="65" charset="-120"/>
                <a:ea typeface="標楷體" panose="03000509000000000000" pitchFamily="65" charset="-120"/>
              </a:rPr>
              <a:t>計畫書電子檔</a:t>
            </a:r>
            <a:r>
              <a:rPr lang="en-US" altLang="zh-TW" sz="2000" b="1" dirty="0" smtClean="0">
                <a:latin typeface="標楷體" panose="03000509000000000000" pitchFamily="65" charset="-120"/>
                <a:ea typeface="標楷體" panose="03000509000000000000" pitchFamily="65" charset="-120"/>
              </a:rPr>
              <a:t>1</a:t>
            </a:r>
            <a:r>
              <a:rPr lang="zh-TW" altLang="en-US" sz="2000" b="1" dirty="0" smtClean="0">
                <a:latin typeface="標楷體" panose="03000509000000000000" pitchFamily="65" charset="-120"/>
                <a:ea typeface="標楷體" panose="03000509000000000000" pitchFamily="65" charset="-120"/>
              </a:rPr>
              <a:t>份。</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u="sng" dirty="0" smtClean="0">
                <a:solidFill>
                  <a:srgbClr val="FF0000"/>
                </a:solidFill>
                <a:latin typeface="標楷體" panose="03000509000000000000" pitchFamily="65" charset="-120"/>
                <a:ea typeface="標楷體" panose="03000509000000000000" pitchFamily="65" charset="-120"/>
              </a:rPr>
              <a:t>商業登記抄錄</a:t>
            </a:r>
            <a:r>
              <a:rPr lang="zh-TW" altLang="en-US" sz="2000" b="1" u="sng" dirty="0">
                <a:solidFill>
                  <a:srgbClr val="FF0000"/>
                </a:solidFill>
                <a:latin typeface="標楷體" panose="03000509000000000000" pitchFamily="65" charset="-120"/>
                <a:ea typeface="標楷體" panose="03000509000000000000" pitchFamily="65" charset="-120"/>
              </a:rPr>
              <a:t>資料</a:t>
            </a:r>
            <a:r>
              <a:rPr lang="zh-TW" altLang="en-US" sz="2000" b="1" dirty="0">
                <a:latin typeface="標楷體" panose="03000509000000000000" pitchFamily="65" charset="-120"/>
                <a:ea typeface="標楷體" panose="03000509000000000000" pitchFamily="65" charset="-120"/>
              </a:rPr>
              <a:t>、</a:t>
            </a:r>
            <a:r>
              <a:rPr lang="zh-TW" altLang="en-US" sz="2000" b="1" u="sng" dirty="0">
                <a:solidFill>
                  <a:srgbClr val="FF0000"/>
                </a:solidFill>
                <a:latin typeface="標楷體" panose="03000509000000000000" pitchFamily="65" charset="-120"/>
                <a:ea typeface="標楷體" panose="03000509000000000000" pitchFamily="65" charset="-120"/>
              </a:rPr>
              <a:t>公司變更登記事項卡</a:t>
            </a:r>
            <a:r>
              <a:rPr lang="zh-TW" altLang="en-US" sz="2000" b="1" dirty="0">
                <a:latin typeface="標楷體" panose="03000509000000000000" pitchFamily="65" charset="-120"/>
                <a:ea typeface="標楷體" panose="03000509000000000000" pitchFamily="65" charset="-120"/>
              </a:rPr>
              <a:t>（</a:t>
            </a:r>
            <a:r>
              <a:rPr lang="en-US" altLang="zh-TW" sz="2000" b="1" dirty="0">
                <a:latin typeface="標楷體" panose="03000509000000000000" pitchFamily="65" charset="-120"/>
                <a:ea typeface="標楷體" panose="03000509000000000000" pitchFamily="65" charset="-120"/>
              </a:rPr>
              <a:t>90</a:t>
            </a:r>
            <a:r>
              <a:rPr lang="zh-TW" altLang="en-US" sz="2000" b="1" dirty="0">
                <a:latin typeface="標楷體" panose="03000509000000000000" pitchFamily="65" charset="-120"/>
                <a:ea typeface="標楷體" panose="03000509000000000000" pitchFamily="65" charset="-120"/>
              </a:rPr>
              <a:t>年</a:t>
            </a:r>
            <a:r>
              <a:rPr lang="en-US" altLang="zh-TW" sz="2000" b="1" dirty="0">
                <a:latin typeface="標楷體" panose="03000509000000000000" pitchFamily="65" charset="-120"/>
                <a:ea typeface="標楷體" panose="03000509000000000000" pitchFamily="65" charset="-120"/>
              </a:rPr>
              <a:t>11</a:t>
            </a:r>
            <a:r>
              <a:rPr lang="zh-TW" altLang="en-US" sz="2000" b="1" dirty="0">
                <a:latin typeface="標楷體" panose="03000509000000000000" pitchFamily="65" charset="-120"/>
                <a:ea typeface="標楷體" panose="03000509000000000000" pitchFamily="65" charset="-120"/>
              </a:rPr>
              <a:t>月</a:t>
            </a:r>
            <a:r>
              <a:rPr lang="en-US" altLang="zh-TW" sz="2000" b="1" dirty="0">
                <a:latin typeface="標楷體" panose="03000509000000000000" pitchFamily="65" charset="-120"/>
                <a:ea typeface="標楷體" panose="03000509000000000000" pitchFamily="65" charset="-120"/>
              </a:rPr>
              <a:t>14</a:t>
            </a:r>
            <a:r>
              <a:rPr lang="zh-TW" altLang="en-US" sz="2000" b="1" dirty="0">
                <a:latin typeface="標楷體" panose="03000509000000000000" pitchFamily="65" charset="-120"/>
                <a:ea typeface="標楷體" panose="03000509000000000000" pitchFamily="65" charset="-120"/>
              </a:rPr>
              <a:t>日前通過申請之公司，未曾辦理公司變更登記事項者，得以原「公司執照」代替）等影本各乙份</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dirty="0">
                <a:latin typeface="標楷體" panose="03000509000000000000" pitchFamily="65" charset="-120"/>
                <a:ea typeface="標楷體" panose="03000509000000000000" pitchFamily="65" charset="-120"/>
              </a:rPr>
              <a:t>最近一期之</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en-US" sz="2000" b="1" dirty="0">
                <a:solidFill>
                  <a:srgbClr val="FF0000"/>
                </a:solidFill>
                <a:latin typeface="標楷體" panose="03000509000000000000" pitchFamily="65" charset="-120"/>
                <a:ea typeface="標楷體" panose="03000509000000000000" pitchFamily="65" charset="-120"/>
              </a:rPr>
              <a:t>營利事業所得稅結算申報書</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與</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en-US" sz="2000" b="1" dirty="0">
                <a:solidFill>
                  <a:srgbClr val="FF0000"/>
                </a:solidFill>
                <a:latin typeface="標楷體" panose="03000509000000000000" pitchFamily="65" charset="-120"/>
                <a:ea typeface="標楷體" panose="03000509000000000000" pitchFamily="65" charset="-120"/>
              </a:rPr>
              <a:t>營業稅申報書</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影本各乙份（新創未滿一年之公司得免繳交</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營利事業所得稅結算申報書</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dirty="0">
                <a:latin typeface="標楷體" panose="03000509000000000000" pitchFamily="65" charset="-120"/>
                <a:ea typeface="標楷體" panose="03000509000000000000" pitchFamily="65" charset="-120"/>
              </a:rPr>
              <a:t>廠商進駐育成中心或開放實驗室之証明影本一份</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未進駐者可免繳</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a:t>
            </a:r>
            <a:endParaRPr lang="en-US" altLang="zh-TW" sz="2000" b="1" dirty="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dirty="0" smtClean="0">
                <a:latin typeface="標楷體" panose="03000509000000000000" pitchFamily="65" charset="-120"/>
                <a:ea typeface="標楷體" panose="03000509000000000000" pitchFamily="65" charset="-120"/>
              </a:rPr>
              <a:t>僱用勞保員工之證</a:t>
            </a:r>
            <a:r>
              <a:rPr lang="zh-TW" altLang="en-US" sz="2000" b="1" dirty="0">
                <a:latin typeface="標楷體" panose="03000509000000000000" pitchFamily="65" charset="-120"/>
                <a:ea typeface="標楷體" panose="03000509000000000000" pitchFamily="65" charset="-120"/>
              </a:rPr>
              <a:t>明文件（最近一個月之勞工保險局保險費繳款單）。</a:t>
            </a:r>
          </a:p>
          <a:p>
            <a:pPr marL="514350" lvl="0" indent="-514350" algn="just">
              <a:buFont typeface="+mj-lt"/>
              <a:buAutoNum type="arabicParenR"/>
            </a:pPr>
            <a:r>
              <a:rPr lang="zh-TW" altLang="en-US" sz="2000" b="1" dirty="0" smtClean="0">
                <a:solidFill>
                  <a:srgbClr val="FF0000"/>
                </a:solidFill>
                <a:latin typeface="標楷體" panose="03000509000000000000" pitchFamily="65" charset="-120"/>
                <a:ea typeface="標楷體" panose="03000509000000000000" pitchFamily="65" charset="-120"/>
              </a:rPr>
              <a:t>無欠稅之證</a:t>
            </a:r>
            <a:r>
              <a:rPr lang="zh-TW" altLang="en-US" sz="2000" b="1" dirty="0">
                <a:solidFill>
                  <a:srgbClr val="FF0000"/>
                </a:solidFill>
                <a:latin typeface="標楷體" panose="03000509000000000000" pitchFamily="65" charset="-120"/>
                <a:ea typeface="標楷體" panose="03000509000000000000" pitchFamily="65" charset="-120"/>
              </a:rPr>
              <a:t>明</a:t>
            </a:r>
            <a:r>
              <a:rPr lang="zh-TW" altLang="en-US" sz="2000" b="1" dirty="0">
                <a:latin typeface="標楷體" panose="03000509000000000000" pitchFamily="65" charset="-120"/>
                <a:ea typeface="標楷體" panose="03000509000000000000" pitchFamily="65" charset="-120"/>
              </a:rPr>
              <a:t>文件</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dirty="0">
                <a:solidFill>
                  <a:srgbClr val="FF0000"/>
                </a:solidFill>
                <a:latin typeface="標楷體" panose="03000509000000000000" pitchFamily="65" charset="-120"/>
                <a:ea typeface="標楷體" panose="03000509000000000000" pitchFamily="65" charset="-120"/>
              </a:rPr>
              <a:t>申請者自我檢查表</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份（請加蓋公司及負責人</a:t>
            </a:r>
            <a:r>
              <a:rPr lang="zh-TW" altLang="en-US" sz="2000" b="1">
                <a:latin typeface="標楷體" panose="03000509000000000000" pitchFamily="65" charset="-120"/>
                <a:ea typeface="標楷體" panose="03000509000000000000" pitchFamily="65" charset="-120"/>
              </a:rPr>
              <a:t>印章</a:t>
            </a:r>
            <a:r>
              <a:rPr lang="zh-TW" altLang="en-US" sz="2000" b="1"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u="sng" dirty="0">
                <a:solidFill>
                  <a:srgbClr val="0000FF"/>
                </a:solidFill>
                <a:latin typeface="標楷體" panose="03000509000000000000" pitchFamily="65" charset="-120"/>
                <a:ea typeface="標楷體" panose="03000509000000000000" pitchFamily="65" charset="-120"/>
              </a:rPr>
              <a:t>自籌款金額若大於公司設立資本額，請附公司財務規劃說明書一份</a:t>
            </a:r>
            <a:r>
              <a:rPr lang="en-US" altLang="zh-TW" sz="2000" b="1" u="sng" dirty="0">
                <a:solidFill>
                  <a:srgbClr val="0000FF"/>
                </a:solidFill>
                <a:latin typeface="標楷體" panose="03000509000000000000" pitchFamily="65" charset="-120"/>
                <a:ea typeface="標楷體" panose="03000509000000000000" pitchFamily="65" charset="-120"/>
              </a:rPr>
              <a:t>(</a:t>
            </a:r>
            <a:r>
              <a:rPr lang="zh-TW" altLang="en-US" sz="2000" b="1" u="sng" dirty="0">
                <a:solidFill>
                  <a:srgbClr val="0000FF"/>
                </a:solidFill>
                <a:latin typeface="標楷體" panose="03000509000000000000" pitchFamily="65" charset="-120"/>
                <a:ea typeface="標楷體" panose="03000509000000000000" pitchFamily="65" charset="-120"/>
              </a:rPr>
              <a:t>無則免附</a:t>
            </a:r>
            <a:r>
              <a:rPr lang="en-US" altLang="zh-TW" sz="2000" b="1" u="sng" dirty="0">
                <a:solidFill>
                  <a:srgbClr val="0000FF"/>
                </a:solidFill>
                <a:latin typeface="標楷體" panose="03000509000000000000" pitchFamily="65" charset="-120"/>
                <a:ea typeface="標楷體" panose="03000509000000000000" pitchFamily="65" charset="-120"/>
              </a:rPr>
              <a:t>)</a:t>
            </a:r>
            <a:r>
              <a:rPr lang="zh-TW" altLang="en-US" sz="2000" b="1" u="sng" dirty="0">
                <a:solidFill>
                  <a:srgbClr val="0000FF"/>
                </a:solidFill>
                <a:latin typeface="標楷體" panose="03000509000000000000" pitchFamily="65" charset="-120"/>
                <a:ea typeface="標楷體" panose="03000509000000000000" pitchFamily="65" charset="-120"/>
              </a:rPr>
              <a:t>。</a:t>
            </a:r>
          </a:p>
        </p:txBody>
      </p:sp>
      <p:grpSp>
        <p:nvGrpSpPr>
          <p:cNvPr id="7" name="群組 6"/>
          <p:cNvGrpSpPr/>
          <p:nvPr/>
        </p:nvGrpSpPr>
        <p:grpSpPr>
          <a:xfrm>
            <a:off x="444844" y="963826"/>
            <a:ext cx="2405449" cy="518985"/>
            <a:chOff x="444844" y="963826"/>
            <a:chExt cx="2405449" cy="518985"/>
          </a:xfrm>
        </p:grpSpPr>
        <p:sp>
          <p:nvSpPr>
            <p:cNvPr id="5" name="五邊形 4"/>
            <p:cNvSpPr/>
            <p:nvPr/>
          </p:nvSpPr>
          <p:spPr>
            <a:xfrm>
              <a:off x="1301579" y="963827"/>
              <a:ext cx="1548714" cy="518984"/>
            </a:xfrm>
            <a:prstGeom prst="homePlat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應備文件</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流程圖: 預設處理作業 5"/>
            <p:cNvSpPr/>
            <p:nvPr/>
          </p:nvSpPr>
          <p:spPr>
            <a:xfrm>
              <a:off x="444844" y="963826"/>
              <a:ext cx="799070" cy="518985"/>
            </a:xfrm>
            <a:prstGeom prst="flowChartPredefinedProcess">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1970023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5791201" cy="652252"/>
          </a:xfrm>
        </p:spPr>
        <p:txBody>
          <a:bodyPr/>
          <a:lstStyle/>
          <a:p>
            <a:pPr marL="742950" indent="-742950" algn="l"/>
            <a:r>
              <a:rPr lang="zh-TW" altLang="en-US"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二</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、計畫撰寫說明</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44844" y="955589"/>
            <a:ext cx="6259206" cy="4473145"/>
          </a:xfrm>
        </p:spPr>
        <p:txBody>
          <a:bodyPr>
            <a:normAutofit/>
          </a:bodyPr>
          <a:lstStyle/>
          <a:p>
            <a:pPr marL="457200" lvl="0" indent="-457200" algn="just">
              <a:buFont typeface="+mj-lt"/>
              <a:buAutoNum type="arabicParenR"/>
            </a:pPr>
            <a:r>
              <a:rPr lang="zh-TW" altLang="zh-TW" sz="2000" b="1" dirty="0">
                <a:latin typeface="標楷體" panose="03000509000000000000" pitchFamily="65" charset="-120"/>
                <a:ea typeface="標楷體" panose="03000509000000000000" pitchFamily="65" charset="-120"/>
              </a:rPr>
              <a:t>計畫書請以</a:t>
            </a:r>
            <a:r>
              <a:rPr lang="en-US" altLang="zh-TW" sz="2000" b="1" dirty="0">
                <a:solidFill>
                  <a:srgbClr val="FF0000"/>
                </a:solidFill>
                <a:latin typeface="標楷體" panose="03000509000000000000" pitchFamily="65" charset="-120"/>
                <a:ea typeface="標楷體" panose="03000509000000000000" pitchFamily="65" charset="-120"/>
              </a:rPr>
              <a:t>A4</a:t>
            </a:r>
            <a:r>
              <a:rPr lang="zh-TW" altLang="zh-TW" sz="2000" b="1" dirty="0">
                <a:latin typeface="標楷體" panose="03000509000000000000" pitchFamily="65" charset="-120"/>
                <a:ea typeface="標楷體" panose="03000509000000000000" pitchFamily="65" charset="-120"/>
              </a:rPr>
              <a:t>規格紙張直式橫寫（</a:t>
            </a:r>
            <a:r>
              <a:rPr lang="zh-TW" altLang="zh-TW" sz="2000" b="1" dirty="0">
                <a:solidFill>
                  <a:srgbClr val="FF0000"/>
                </a:solidFill>
                <a:latin typeface="標楷體" panose="03000509000000000000" pitchFamily="65" charset="-120"/>
                <a:ea typeface="標楷體" panose="03000509000000000000" pitchFamily="65" charset="-120"/>
              </a:rPr>
              <a:t>由左至右</a:t>
            </a:r>
            <a:r>
              <a:rPr lang="zh-TW" altLang="zh-TW" sz="2000" b="1" dirty="0">
                <a:latin typeface="標楷體" panose="03000509000000000000" pitchFamily="65" charset="-120"/>
                <a:ea typeface="標楷體" panose="03000509000000000000" pitchFamily="65" charset="-120"/>
              </a:rPr>
              <a:t>）製作</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457200" lvl="0" indent="-457200" algn="just">
              <a:buFont typeface="+mj-lt"/>
              <a:buAutoNum type="arabicParenR"/>
            </a:pPr>
            <a:r>
              <a:rPr lang="zh-TW" altLang="zh-TW" sz="2000" b="1" dirty="0" smtClean="0">
                <a:latin typeface="標楷體" panose="03000509000000000000" pitchFamily="65" charset="-120"/>
                <a:ea typeface="標楷體" panose="03000509000000000000" pitchFamily="65" charset="-120"/>
              </a:rPr>
              <a:t>請</a:t>
            </a:r>
            <a:r>
              <a:rPr lang="zh-TW" altLang="zh-TW" sz="2000" b="1" dirty="0">
                <a:latin typeface="標楷體" panose="03000509000000000000" pitchFamily="65" charset="-120"/>
                <a:ea typeface="標楷體" panose="03000509000000000000" pitchFamily="65" charset="-120"/>
              </a:rPr>
              <a:t>依計畫書格式之目錄架構撰寫計畫書，請勿刪除任一項目，遇有免填之項目請以「無」註明</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457200" lvl="0" indent="-457200" algn="just">
              <a:buFont typeface="+mj-lt"/>
              <a:buAutoNum type="arabicParenR"/>
            </a:pPr>
            <a:r>
              <a:rPr lang="zh-TW" altLang="zh-TW" sz="2000" b="1" dirty="0" smtClean="0">
                <a:latin typeface="標楷體" panose="03000509000000000000" pitchFamily="65" charset="-120"/>
                <a:ea typeface="標楷體" panose="03000509000000000000" pitchFamily="65" charset="-120"/>
              </a:rPr>
              <a:t>書</a:t>
            </a:r>
            <a:r>
              <a:rPr lang="zh-TW" altLang="zh-TW" sz="2000" b="1" dirty="0">
                <a:latin typeface="標楷體" panose="03000509000000000000" pitchFamily="65" charset="-120"/>
                <a:ea typeface="標楷體" panose="03000509000000000000" pitchFamily="65" charset="-120"/>
              </a:rPr>
              <a:t>表中表格化之項目，表格長度如不敷使用時，請自行調整</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457200" lvl="0" indent="-457200" algn="just">
              <a:buFont typeface="+mj-lt"/>
              <a:buAutoNum type="arabicParenR"/>
            </a:pPr>
            <a:r>
              <a:rPr lang="zh-TW" altLang="zh-TW" sz="2000" b="1" dirty="0" smtClean="0">
                <a:latin typeface="標楷體" panose="03000509000000000000" pitchFamily="65" charset="-120"/>
                <a:ea typeface="標楷體" panose="03000509000000000000" pitchFamily="65" charset="-120"/>
              </a:rPr>
              <a:t>各項</a:t>
            </a:r>
            <a:r>
              <a:rPr lang="zh-TW" altLang="zh-TW" sz="2000" b="1" dirty="0">
                <a:latin typeface="標楷體" panose="03000509000000000000" pitchFamily="65" charset="-120"/>
                <a:ea typeface="標楷體" panose="03000509000000000000" pitchFamily="65" charset="-120"/>
              </a:rPr>
              <a:t>市場調查資料應註明資料來源及資料日期</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457200" lvl="0" indent="-457200" algn="just">
              <a:buFont typeface="+mj-lt"/>
              <a:buAutoNum type="arabicParenR"/>
            </a:pPr>
            <a:r>
              <a:rPr lang="zh-TW" altLang="zh-TW" sz="2000" b="1" dirty="0" smtClean="0">
                <a:latin typeface="標楷體" panose="03000509000000000000" pitchFamily="65" charset="-120"/>
                <a:ea typeface="標楷體" panose="03000509000000000000" pitchFamily="65" charset="-120"/>
              </a:rPr>
              <a:t>各項</a:t>
            </a:r>
            <a:r>
              <a:rPr lang="zh-TW" altLang="zh-TW" sz="2000" b="1" dirty="0">
                <a:latin typeface="標楷體" panose="03000509000000000000" pitchFamily="65" charset="-120"/>
                <a:ea typeface="標楷體" panose="03000509000000000000" pitchFamily="65" charset="-120"/>
              </a:rPr>
              <a:t>資料或經費編列應注意前後一致，按實編列</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457200" lvl="0" indent="-457200" algn="just">
              <a:buFont typeface="+mj-lt"/>
              <a:buAutoNum type="arabicParenR"/>
            </a:pPr>
            <a:r>
              <a:rPr lang="zh-TW" altLang="zh-TW" sz="2000" b="1" dirty="0" smtClean="0">
                <a:latin typeface="標楷體" panose="03000509000000000000" pitchFamily="65" charset="-120"/>
                <a:ea typeface="標楷體" panose="03000509000000000000" pitchFamily="65" charset="-120"/>
              </a:rPr>
              <a:t>經費</a:t>
            </a:r>
            <a:r>
              <a:rPr lang="zh-TW" altLang="zh-TW" sz="2000" b="1" dirty="0">
                <a:latin typeface="標楷體" panose="03000509000000000000" pitchFamily="65" charset="-120"/>
                <a:ea typeface="標楷體" panose="03000509000000000000" pitchFamily="65" charset="-120"/>
              </a:rPr>
              <a:t>編列一律依四捨五入原則進位至新臺幣千元</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457200" lvl="0" indent="-457200" algn="just">
              <a:buFont typeface="+mj-lt"/>
              <a:buAutoNum type="arabicParenR"/>
            </a:pPr>
            <a:r>
              <a:rPr lang="zh-TW" altLang="zh-TW" sz="2000" b="1" dirty="0" smtClean="0">
                <a:latin typeface="標楷體" panose="03000509000000000000" pitchFamily="65" charset="-120"/>
                <a:ea typeface="標楷體" panose="03000509000000000000" pitchFamily="65" charset="-120"/>
              </a:rPr>
              <a:t>計畫</a:t>
            </a:r>
            <a:r>
              <a:rPr lang="zh-TW" altLang="zh-TW" sz="2000" b="1" dirty="0">
                <a:latin typeface="標楷體" panose="03000509000000000000" pitchFamily="65" charset="-120"/>
                <a:ea typeface="標楷體" panose="03000509000000000000" pitchFamily="65" charset="-120"/>
              </a:rPr>
              <a:t>書申請時請編頁碼並以訂書機於左側裝訂之。</a:t>
            </a:r>
            <a:endParaRPr lang="en-US" altLang="zh-TW" sz="2000" b="1" dirty="0" smtClean="0">
              <a:latin typeface="標楷體" panose="03000509000000000000" pitchFamily="65" charset="-120"/>
              <a:ea typeface="標楷體" panose="03000509000000000000" pitchFamily="65" charset="-120"/>
            </a:endParaRPr>
          </a:p>
        </p:txBody>
      </p:sp>
      <p:sp>
        <p:nvSpPr>
          <p:cNvPr id="5" name="矩形 4"/>
          <p:cNvSpPr/>
          <p:nvPr/>
        </p:nvSpPr>
        <p:spPr>
          <a:xfrm>
            <a:off x="584887" y="4664599"/>
            <a:ext cx="11022226" cy="707886"/>
          </a:xfrm>
          <a:prstGeom prst="rect">
            <a:avLst/>
          </a:prstGeom>
          <a:ln w="19050">
            <a:solidFill>
              <a:srgbClr val="F616D1"/>
            </a:solidFill>
            <a:prstDash val="dashDot"/>
          </a:ln>
        </p:spPr>
        <p:txBody>
          <a:bodyPr wrap="square">
            <a:spAutoFit/>
          </a:bodyPr>
          <a:lstStyle/>
          <a:p>
            <a:r>
              <a:rPr lang="zh-TW" altLang="zh-TW" sz="2000" spc="-150" dirty="0">
                <a:latin typeface="標楷體" panose="03000509000000000000" pitchFamily="65" charset="-120"/>
                <a:ea typeface="標楷體" panose="03000509000000000000" pitchFamily="65" charset="-120"/>
              </a:rPr>
              <a:t>註</a:t>
            </a:r>
            <a:r>
              <a:rPr lang="en-US" altLang="zh-TW" sz="2000" spc="-150" dirty="0">
                <a:latin typeface="標楷體" panose="03000509000000000000" pitchFamily="65" charset="-120"/>
                <a:ea typeface="標楷體" panose="03000509000000000000" pitchFamily="65" charset="-120"/>
              </a:rPr>
              <a:t>1</a:t>
            </a:r>
            <a:r>
              <a:rPr lang="zh-TW" altLang="zh-TW" sz="2000" spc="-150" dirty="0">
                <a:latin typeface="標楷體" panose="03000509000000000000" pitchFamily="65" charset="-120"/>
                <a:ea typeface="標楷體" panose="03000509000000000000" pitchFamily="65" charset="-120"/>
              </a:rPr>
              <a:t>：所附文件如為影本，請</a:t>
            </a:r>
            <a:r>
              <a:rPr lang="zh-TW" altLang="zh-TW" sz="2000" spc="-150" dirty="0">
                <a:solidFill>
                  <a:srgbClr val="FF0000"/>
                </a:solidFill>
                <a:latin typeface="標楷體" panose="03000509000000000000" pitchFamily="65" charset="-120"/>
                <a:ea typeface="標楷體" panose="03000509000000000000" pitchFamily="65" charset="-120"/>
              </a:rPr>
              <a:t>加蓋公司及負責人印章</a:t>
            </a:r>
          </a:p>
          <a:p>
            <a:r>
              <a:rPr lang="zh-TW" altLang="zh-TW" sz="2000" spc="-150" dirty="0">
                <a:latin typeface="標楷體" panose="03000509000000000000" pitchFamily="65" charset="-120"/>
                <a:ea typeface="標楷體" panose="03000509000000000000" pitchFamily="65" charset="-120"/>
              </a:rPr>
              <a:t>註</a:t>
            </a:r>
            <a:r>
              <a:rPr lang="en-US" altLang="zh-TW" sz="2000" spc="-150" dirty="0">
                <a:latin typeface="標楷體" panose="03000509000000000000" pitchFamily="65" charset="-120"/>
                <a:ea typeface="標楷體" panose="03000509000000000000" pitchFamily="65" charset="-120"/>
              </a:rPr>
              <a:t>2</a:t>
            </a:r>
            <a:r>
              <a:rPr lang="zh-TW" altLang="zh-TW" sz="2000" spc="-150" dirty="0" smtClean="0">
                <a:latin typeface="標楷體" panose="03000509000000000000" pitchFamily="65" charset="-120"/>
                <a:ea typeface="標楷體" panose="03000509000000000000" pitchFamily="65" charset="-120"/>
              </a:rPr>
              <a:t>：</a:t>
            </a:r>
            <a:r>
              <a:rPr lang="zh-TW" altLang="zh-TW" sz="2000" spc="-150" dirty="0">
                <a:latin typeface="標楷體" panose="03000509000000000000" pitchFamily="65" charset="-120"/>
                <a:ea typeface="標楷體" panose="03000509000000000000" pitchFamily="65" charset="-120"/>
              </a:rPr>
              <a:t>本計畫之相關資訊與申請計畫表格，</a:t>
            </a:r>
            <a:r>
              <a:rPr lang="zh-TW" altLang="zh-TW" sz="2000" spc="-150" dirty="0" smtClean="0">
                <a:latin typeface="標楷體" panose="03000509000000000000" pitchFamily="65" charset="-120"/>
                <a:ea typeface="標楷體" panose="03000509000000000000" pitchFamily="65" charset="-120"/>
              </a:rPr>
              <a:t>請至</a:t>
            </a:r>
            <a:r>
              <a:rPr lang="zh-TW" altLang="en-US" sz="2000" spc="-150" dirty="0" smtClean="0">
                <a:solidFill>
                  <a:srgbClr val="FF0000"/>
                </a:solidFill>
                <a:latin typeface="標楷體" panose="03000509000000000000" pitchFamily="65" charset="-120"/>
                <a:ea typeface="標楷體" panose="03000509000000000000" pitchFamily="65" charset="-120"/>
              </a:rPr>
              <a:t>屏東</a:t>
            </a:r>
            <a:r>
              <a:rPr lang="zh-TW" altLang="zh-TW" sz="2000" spc="-150" dirty="0" smtClean="0">
                <a:solidFill>
                  <a:srgbClr val="FF0000"/>
                </a:solidFill>
                <a:latin typeface="標楷體" panose="03000509000000000000" pitchFamily="65" charset="-120"/>
                <a:ea typeface="標楷體" panose="03000509000000000000" pitchFamily="65" charset="-120"/>
              </a:rPr>
              <a:t>縣</a:t>
            </a:r>
            <a:r>
              <a:rPr lang="en-US" altLang="zh-TW" sz="2000" spc="-150" dirty="0" smtClean="0">
                <a:solidFill>
                  <a:srgbClr val="FF0000"/>
                </a:solidFill>
                <a:latin typeface="標楷體" panose="03000509000000000000" pitchFamily="65" charset="-120"/>
                <a:ea typeface="標楷體" panose="03000509000000000000" pitchFamily="65" charset="-120"/>
              </a:rPr>
              <a:t>SBIR</a:t>
            </a:r>
            <a:r>
              <a:rPr lang="zh-TW" altLang="en-US" sz="2000" spc="-150" dirty="0" smtClean="0">
                <a:solidFill>
                  <a:srgbClr val="FF0000"/>
                </a:solidFill>
                <a:latin typeface="標楷體" panose="03000509000000000000" pitchFamily="65" charset="-120"/>
                <a:ea typeface="標楷體" panose="03000509000000000000" pitchFamily="65" charset="-120"/>
              </a:rPr>
              <a:t>網站</a:t>
            </a:r>
            <a:r>
              <a:rPr lang="en-US" altLang="zh-TW" sz="2000" spc="-150" dirty="0" smtClean="0">
                <a:solidFill>
                  <a:srgbClr val="FF0000"/>
                </a:solidFill>
                <a:latin typeface="標楷體" panose="03000509000000000000" pitchFamily="65" charset="-120"/>
                <a:ea typeface="標楷體" panose="03000509000000000000" pitchFamily="65" charset="-120"/>
              </a:rPr>
              <a:t>  </a:t>
            </a:r>
            <a:r>
              <a:rPr lang="en-US" altLang="zh-TW" sz="2000" kern="100" dirty="0" err="1" smtClean="0">
                <a:latin typeface="標楷體"/>
                <a:cs typeface="Times New Roman"/>
              </a:rPr>
              <a:t>http://ptsbir.jri.tw/</a:t>
            </a:r>
            <a:endParaRPr lang="zh-TW" altLang="zh-TW" sz="2000" spc="-150" dirty="0">
              <a:solidFill>
                <a:srgbClr val="0000FF"/>
              </a:solidFill>
              <a:latin typeface="標楷體" panose="03000509000000000000" pitchFamily="65" charset="-120"/>
              <a:ea typeface="標楷體" panose="03000509000000000000" pitchFamily="65" charset="-120"/>
            </a:endParaRPr>
          </a:p>
        </p:txBody>
      </p:sp>
      <p:grpSp>
        <p:nvGrpSpPr>
          <p:cNvPr id="28" name="群組 27"/>
          <p:cNvGrpSpPr/>
          <p:nvPr/>
        </p:nvGrpSpPr>
        <p:grpSpPr>
          <a:xfrm>
            <a:off x="7134654" y="864975"/>
            <a:ext cx="4826000" cy="3270420"/>
            <a:chOff x="7151129" y="766461"/>
            <a:chExt cx="4826000" cy="2425700"/>
          </a:xfrm>
        </p:grpSpPr>
        <p:pic>
          <p:nvPicPr>
            <p:cNvPr id="6" name="圖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51129" y="766461"/>
              <a:ext cx="4826000" cy="2425700"/>
            </a:xfrm>
            <a:prstGeom prst="rect">
              <a:avLst/>
            </a:prstGeom>
          </p:spPr>
        </p:pic>
        <p:sp>
          <p:nvSpPr>
            <p:cNvPr id="7" name="文字方塊 6"/>
            <p:cNvSpPr txBox="1"/>
            <p:nvPr/>
          </p:nvSpPr>
          <p:spPr>
            <a:xfrm>
              <a:off x="8377535" y="1556952"/>
              <a:ext cx="461665" cy="683740"/>
            </a:xfrm>
            <a:prstGeom prst="rect">
              <a:avLst/>
            </a:prstGeom>
            <a:noFill/>
          </p:spPr>
          <p:txBody>
            <a:bodyPr vert="eaVert" wrap="square" rtlCol="0">
              <a:spAutoFit/>
            </a:bodyPr>
            <a:lstStyle/>
            <a:p>
              <a:r>
                <a:rPr lang="zh-TW" altLang="en-US" b="1" dirty="0" smtClean="0">
                  <a:solidFill>
                    <a:srgbClr val="FF0000"/>
                  </a:solidFill>
                  <a:effectLst>
                    <a:outerShdw blurRad="38100" dist="38100" dir="2700000" algn="tl">
                      <a:srgbClr val="000000">
                        <a:alpha val="43137"/>
                      </a:srgbClr>
                    </a:outerShdw>
                  </a:effectLst>
                </a:rPr>
                <a:t>封面</a:t>
              </a:r>
              <a:endParaRPr lang="zh-TW" altLang="en-US" b="1" dirty="0">
                <a:solidFill>
                  <a:srgbClr val="FF0000"/>
                </a:solidFill>
                <a:effectLst>
                  <a:outerShdw blurRad="38100" dist="38100" dir="2700000" algn="tl">
                    <a:srgbClr val="000000">
                      <a:alpha val="43137"/>
                    </a:srgbClr>
                  </a:outerShdw>
                </a:effectLst>
              </a:endParaRPr>
            </a:p>
          </p:txBody>
        </p:sp>
        <p:sp>
          <p:nvSpPr>
            <p:cNvPr id="8" name="文字方塊 7"/>
            <p:cNvSpPr txBox="1"/>
            <p:nvPr/>
          </p:nvSpPr>
          <p:spPr>
            <a:xfrm>
              <a:off x="7475491" y="1556952"/>
              <a:ext cx="461665" cy="683740"/>
            </a:xfrm>
            <a:prstGeom prst="rect">
              <a:avLst/>
            </a:prstGeom>
            <a:noFill/>
          </p:spPr>
          <p:txBody>
            <a:bodyPr vert="eaVert" wrap="square" rtlCol="0">
              <a:spAutoFit/>
            </a:bodyPr>
            <a:lstStyle/>
            <a:p>
              <a:r>
                <a:rPr lang="zh-TW" altLang="en-US" b="1" dirty="0" smtClean="0">
                  <a:solidFill>
                    <a:srgbClr val="0070C0"/>
                  </a:solidFill>
                  <a:effectLst>
                    <a:outerShdw blurRad="38100" dist="38100" dir="2700000" algn="tl">
                      <a:srgbClr val="000000">
                        <a:alpha val="43137"/>
                      </a:srgbClr>
                    </a:outerShdw>
                  </a:effectLst>
                </a:rPr>
                <a:t>封底</a:t>
              </a:r>
              <a:endParaRPr lang="zh-TW" altLang="en-US" b="1" dirty="0">
                <a:solidFill>
                  <a:srgbClr val="0070C0"/>
                </a:solidFill>
                <a:effectLst>
                  <a:outerShdw blurRad="38100" dist="38100" dir="2700000" algn="tl">
                    <a:srgbClr val="000000">
                      <a:alpha val="43137"/>
                    </a:srgbClr>
                  </a:outerShdw>
                </a:effectLst>
              </a:endParaRPr>
            </a:p>
          </p:txBody>
        </p:sp>
        <p:sp>
          <p:nvSpPr>
            <p:cNvPr id="9" name="弧形 8"/>
            <p:cNvSpPr/>
            <p:nvPr/>
          </p:nvSpPr>
          <p:spPr>
            <a:xfrm rot="7960499">
              <a:off x="10081204" y="1468349"/>
              <a:ext cx="967651" cy="1438229"/>
            </a:xfrm>
            <a:prstGeom prst="arc">
              <a:avLst/>
            </a:prstGeom>
            <a:solidFill>
              <a:schemeClr val="accent1">
                <a:lumMod val="40000"/>
                <a:lumOff val="60000"/>
              </a:schemeClr>
            </a:solidFill>
            <a:ln w="571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接點 10"/>
            <p:cNvCxnSpPr/>
            <p:nvPr/>
          </p:nvCxnSpPr>
          <p:spPr>
            <a:xfrm flipV="1">
              <a:off x="10103365" y="1169773"/>
              <a:ext cx="461665" cy="255374"/>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V="1">
              <a:off x="10103364" y="1360404"/>
              <a:ext cx="461665" cy="255374"/>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V="1">
              <a:off x="10103364" y="1551035"/>
              <a:ext cx="461665" cy="255374"/>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V="1">
              <a:off x="10103363" y="1802869"/>
              <a:ext cx="392119" cy="2162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10650643" y="1210497"/>
              <a:ext cx="412773" cy="277594"/>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0650643" y="1390904"/>
              <a:ext cx="396540" cy="276623"/>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0677400" y="1622462"/>
              <a:ext cx="355613" cy="236497"/>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10677400" y="1858959"/>
              <a:ext cx="369783" cy="24178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798469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三、計畫期程及編列原則</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16933" y="1109114"/>
            <a:ext cx="11319764" cy="4892290"/>
          </a:xfrm>
        </p:spPr>
        <p:txBody>
          <a:bodyPr>
            <a:noAutofit/>
          </a:bodyPr>
          <a:lstStyle/>
          <a:p>
            <a:pPr marL="457200" lvl="0" indent="-457200" algn="just">
              <a:buFont typeface="+mj-lt"/>
              <a:buAutoNum type="arabicParenR"/>
            </a:pPr>
            <a:r>
              <a:rPr lang="zh-TW" altLang="en-US" b="1" dirty="0">
                <a:latin typeface="標楷體" panose="03000509000000000000" pitchFamily="65" charset="-120"/>
                <a:ea typeface="標楷體" panose="03000509000000000000" pitchFamily="65" charset="-120"/>
              </a:rPr>
              <a:t>申請計畫期程</a:t>
            </a:r>
            <a:r>
              <a:rPr lang="zh-TW" altLang="en-US" b="1" u="sng" dirty="0">
                <a:solidFill>
                  <a:srgbClr val="FF0000"/>
                </a:solidFill>
                <a:latin typeface="標楷體" panose="03000509000000000000" pitchFamily="65" charset="-120"/>
                <a:ea typeface="標楷體" panose="03000509000000000000" pitchFamily="65" charset="-120"/>
              </a:rPr>
              <a:t>最長</a:t>
            </a:r>
            <a:r>
              <a:rPr lang="en-US" altLang="zh-TW" b="1" u="sng" dirty="0">
                <a:solidFill>
                  <a:srgbClr val="FF0000"/>
                </a:solidFill>
                <a:latin typeface="標楷體" panose="03000509000000000000" pitchFamily="65" charset="-120"/>
                <a:ea typeface="標楷體" panose="03000509000000000000" pitchFamily="65" charset="-120"/>
              </a:rPr>
              <a:t>1</a:t>
            </a:r>
            <a:r>
              <a:rPr lang="zh-TW" altLang="en-US" b="1" u="sng" dirty="0">
                <a:solidFill>
                  <a:srgbClr val="FF0000"/>
                </a:solidFill>
                <a:latin typeface="標楷體" panose="03000509000000000000" pitchFamily="65" charset="-120"/>
                <a:ea typeface="標楷體" panose="03000509000000000000" pitchFamily="65" charset="-120"/>
              </a:rPr>
              <a:t>年</a:t>
            </a:r>
            <a:r>
              <a:rPr lang="en-US" altLang="zh-TW" b="1" u="sng" dirty="0">
                <a:solidFill>
                  <a:srgbClr val="FF0000"/>
                </a:solidFill>
                <a:latin typeface="標楷體" panose="03000509000000000000" pitchFamily="65" charset="-120"/>
                <a:ea typeface="標楷體" panose="03000509000000000000" pitchFamily="65" charset="-120"/>
              </a:rPr>
              <a:t>,</a:t>
            </a:r>
            <a:r>
              <a:rPr lang="zh-TW" altLang="en-US" b="1" u="sng" dirty="0">
                <a:solidFill>
                  <a:srgbClr val="FF0000"/>
                </a:solidFill>
                <a:latin typeface="標楷體" panose="03000509000000000000" pitchFamily="65" charset="-120"/>
                <a:ea typeface="標楷體" panose="03000509000000000000" pitchFamily="65" charset="-120"/>
              </a:rPr>
              <a:t>但不得短於</a:t>
            </a:r>
            <a:r>
              <a:rPr lang="en-US" altLang="zh-TW" b="1" u="sng" dirty="0">
                <a:solidFill>
                  <a:srgbClr val="FF0000"/>
                </a:solidFill>
                <a:latin typeface="標楷體" panose="03000509000000000000" pitchFamily="65" charset="-120"/>
                <a:ea typeface="標楷體" panose="03000509000000000000" pitchFamily="65" charset="-120"/>
              </a:rPr>
              <a:t>6</a:t>
            </a:r>
            <a:r>
              <a:rPr lang="zh-TW" altLang="en-US" b="1" u="sng" dirty="0">
                <a:solidFill>
                  <a:srgbClr val="FF0000"/>
                </a:solidFill>
                <a:latin typeface="標楷體" panose="03000509000000000000" pitchFamily="65" charset="-120"/>
                <a:ea typeface="標楷體" panose="03000509000000000000" pitchFamily="65" charset="-120"/>
              </a:rPr>
              <a:t>個月</a:t>
            </a:r>
            <a:r>
              <a:rPr lang="zh-TW" altLang="en-US" b="1" dirty="0">
                <a:latin typeface="標楷體" panose="03000509000000000000" pitchFamily="65" charset="-120"/>
                <a:ea typeface="標楷體" panose="03000509000000000000" pitchFamily="65" charset="-120"/>
              </a:rPr>
              <a:t>，計畫期程需延長者，經本府同意後最長得延長</a:t>
            </a:r>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個月（以契約生效日起算）</a:t>
            </a:r>
            <a:r>
              <a:rPr lang="zh-TW" altLang="en-US"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a:p>
            <a:pPr marL="457200" lvl="0" indent="-457200" algn="just">
              <a:buFont typeface="+mj-lt"/>
              <a:buAutoNum type="arabicParenR"/>
            </a:pPr>
            <a:r>
              <a:rPr lang="zh-TW" altLang="en-US" b="1" dirty="0" smtClean="0">
                <a:latin typeface="標楷體" panose="03000509000000000000" pitchFamily="65" charset="-120"/>
                <a:ea typeface="標楷體" panose="03000509000000000000" pitchFamily="65" charset="-120"/>
              </a:rPr>
              <a:t>本計畫補助款編列範圍包括研究發展人員之</a:t>
            </a:r>
            <a:r>
              <a:rPr lang="zh-TW" altLang="en-US" b="1" dirty="0">
                <a:latin typeface="標楷體" panose="03000509000000000000" pitchFamily="65" charset="-120"/>
                <a:ea typeface="標楷體" panose="03000509000000000000" pitchFamily="65" charset="-120"/>
              </a:rPr>
              <a:t>人事費、材料費、研究發展設備之使用費及維護費、技術引進及委託研究費為限（詳參附件</a:t>
            </a:r>
            <a:r>
              <a:rPr lang="en-US" altLang="zh-TW" b="1" dirty="0">
                <a:latin typeface="標楷體" panose="03000509000000000000" pitchFamily="65" charset="-120"/>
                <a:ea typeface="標楷體" panose="03000509000000000000" pitchFamily="65" charset="-120"/>
              </a:rPr>
              <a:t>C</a:t>
            </a:r>
            <a:r>
              <a:rPr lang="zh-TW" altLang="en-US" b="1" dirty="0">
                <a:latin typeface="標楷體" panose="03000509000000000000" pitchFamily="65" charset="-120"/>
                <a:ea typeface="標楷體" panose="03000509000000000000" pitchFamily="65" charset="-120"/>
              </a:rPr>
              <a:t>）。</a:t>
            </a:r>
          </a:p>
          <a:p>
            <a:pPr marL="457200" lvl="0" indent="-457200" algn="just">
              <a:buFont typeface="+mj-lt"/>
              <a:buAutoNum type="arabicParenR"/>
            </a:pPr>
            <a:r>
              <a:rPr lang="zh-TW" altLang="en-US" b="1" dirty="0" smtClean="0">
                <a:latin typeface="標楷體" panose="03000509000000000000" pitchFamily="65" charset="-120"/>
                <a:ea typeface="標楷體" panose="03000509000000000000" pitchFamily="65" charset="-120"/>
              </a:rPr>
              <a:t>本計畫補助款</a:t>
            </a:r>
            <a:r>
              <a:rPr lang="zh-TW" altLang="en-US" b="1" dirty="0">
                <a:latin typeface="標楷體" panose="03000509000000000000" pitchFamily="65" charset="-120"/>
                <a:ea typeface="標楷體" panose="03000509000000000000" pitchFamily="65" charset="-120"/>
              </a:rPr>
              <a:t>用意為協助有心投入研發之中小企業，政府預算資源有限，非必然全額補助申請金額，</a:t>
            </a:r>
            <a:r>
              <a:rPr lang="zh-TW" altLang="en-US" b="1" u="sng" dirty="0">
                <a:solidFill>
                  <a:srgbClr val="FF0000"/>
                </a:solidFill>
                <a:latin typeface="標楷體" panose="03000509000000000000" pitchFamily="65" charset="-120"/>
                <a:ea typeface="標楷體" panose="03000509000000000000" pitchFamily="65" charset="-120"/>
              </a:rPr>
              <a:t>申請補助經費最高不超過</a:t>
            </a:r>
            <a:r>
              <a:rPr lang="en-US" altLang="zh-TW" b="1" u="sng" dirty="0">
                <a:solidFill>
                  <a:srgbClr val="FF0000"/>
                </a:solidFill>
                <a:latin typeface="標楷體" panose="03000509000000000000" pitchFamily="65" charset="-120"/>
                <a:ea typeface="標楷體" panose="03000509000000000000" pitchFamily="65" charset="-120"/>
              </a:rPr>
              <a:t>50</a:t>
            </a:r>
            <a:r>
              <a:rPr lang="zh-TW" altLang="en-US" b="1" u="sng" dirty="0">
                <a:solidFill>
                  <a:srgbClr val="FF0000"/>
                </a:solidFill>
                <a:latin typeface="標楷體" panose="03000509000000000000" pitchFamily="65" charset="-120"/>
                <a:ea typeface="標楷體" panose="03000509000000000000" pitchFamily="65" charset="-120"/>
              </a:rPr>
              <a:t>％計畫總經費，且補助上限為新台幣</a:t>
            </a:r>
            <a:r>
              <a:rPr lang="en-US" altLang="zh-TW" b="1" u="sng" dirty="0">
                <a:solidFill>
                  <a:srgbClr val="FF0000"/>
                </a:solidFill>
                <a:latin typeface="標楷體" panose="03000509000000000000" pitchFamily="65" charset="-120"/>
                <a:ea typeface="標楷體" panose="03000509000000000000" pitchFamily="65" charset="-120"/>
              </a:rPr>
              <a:t>100</a:t>
            </a:r>
            <a:r>
              <a:rPr lang="zh-TW" altLang="en-US" b="1" u="sng" dirty="0">
                <a:solidFill>
                  <a:srgbClr val="FF0000"/>
                </a:solidFill>
                <a:latin typeface="標楷體" panose="03000509000000000000" pitchFamily="65" charset="-120"/>
                <a:ea typeface="標楷體" panose="03000509000000000000" pitchFamily="65" charset="-120"/>
              </a:rPr>
              <a:t>萬元整</a:t>
            </a:r>
            <a:r>
              <a:rPr lang="zh-TW" altLang="en-US" b="1" dirty="0">
                <a:latin typeface="標楷體" panose="03000509000000000000" pitchFamily="65" charset="-120"/>
                <a:ea typeface="標楷體" panose="03000509000000000000" pitchFamily="65" charset="-120"/>
              </a:rPr>
              <a:t>，申請補助經費不等於核定補助經費，若核定補助經費低於申請補助經費，不足經費由申請者自籌補足。</a:t>
            </a:r>
            <a:endParaRPr lang="en-US" altLang="zh-TW" b="1" dirty="0" smtClean="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151060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descr="螢幕快照 2017-06-02 上午11.07.1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5687" y="1390996"/>
            <a:ext cx="10653596" cy="5361164"/>
          </a:xfrm>
          <a:prstGeom prst="rect">
            <a:avLst/>
          </a:prstGeom>
        </p:spPr>
      </p:pic>
      <p:sp>
        <p:nvSpPr>
          <p:cNvPr id="2"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三、計畫期程及編列原則</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grpSp>
        <p:nvGrpSpPr>
          <p:cNvPr id="6" name="群組 5"/>
          <p:cNvGrpSpPr/>
          <p:nvPr/>
        </p:nvGrpSpPr>
        <p:grpSpPr>
          <a:xfrm>
            <a:off x="444844" y="963826"/>
            <a:ext cx="2405449" cy="518985"/>
            <a:chOff x="444844" y="963826"/>
            <a:chExt cx="2405449" cy="518985"/>
          </a:xfrm>
        </p:grpSpPr>
        <p:sp>
          <p:nvSpPr>
            <p:cNvPr id="7" name="五邊形 6"/>
            <p:cNvSpPr/>
            <p:nvPr/>
          </p:nvSpPr>
          <p:spPr>
            <a:xfrm>
              <a:off x="1301579" y="963827"/>
              <a:ext cx="1548714" cy="518984"/>
            </a:xfrm>
            <a:prstGeom prst="homePlat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研發經費</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流程圖: 預設處理作業 7"/>
            <p:cNvSpPr/>
            <p:nvPr/>
          </p:nvSpPr>
          <p:spPr>
            <a:xfrm>
              <a:off x="444844" y="963826"/>
              <a:ext cx="799070" cy="518985"/>
            </a:xfrm>
            <a:prstGeom prst="flowChartPredefinedProcess">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1762312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三、計畫期程及編列原則</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 xmlns:p14="http://schemas.microsoft.com/office/powerpoint/2010/main" val="9362972"/>
              </p:ext>
            </p:extLst>
          </p:nvPr>
        </p:nvGraphicFramePr>
        <p:xfrm>
          <a:off x="387177" y="1622855"/>
          <a:ext cx="11461156" cy="4701563"/>
        </p:xfrm>
        <a:graphic>
          <a:graphicData uri="http://schemas.openxmlformats.org/drawingml/2006/table">
            <a:tbl>
              <a:tblPr firstRow="1" firstCol="1" bandRow="1">
                <a:tableStyleId>{7DF18680-E054-41AD-8BC1-D1AEF772440D}</a:tableStyleId>
              </a:tblPr>
              <a:tblGrid>
                <a:gridCol w="1763711"/>
                <a:gridCol w="9697445"/>
              </a:tblGrid>
              <a:tr h="426816">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會計科目</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spc="-30" dirty="0">
                          <a:effectLst/>
                          <a:latin typeface="標楷體" panose="03000509000000000000" pitchFamily="65" charset="-120"/>
                          <a:ea typeface="標楷體" panose="03000509000000000000" pitchFamily="65" charset="-120"/>
                        </a:rPr>
                        <a:t>編 列 原 則 及 注 意 事 項</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r>
              <a:tr h="4274747">
                <a:tc>
                  <a:txBody>
                    <a:bodyPr/>
                    <a:lstStyle/>
                    <a:p>
                      <a:pPr algn="ctr">
                        <a:lnSpc>
                          <a:spcPct val="100000"/>
                        </a:lnSpc>
                        <a:spcAft>
                          <a:spcPts val="0"/>
                        </a:spcAft>
                      </a:pPr>
                      <a:r>
                        <a:rPr lang="zh-TW" altLang="en-US" sz="2000" kern="100" dirty="0" smtClean="0">
                          <a:effectLst/>
                          <a:latin typeface="標楷體" panose="03000509000000000000" pitchFamily="65" charset="-120"/>
                          <a:ea typeface="標楷體" panose="03000509000000000000" pitchFamily="65" charset="-120"/>
                        </a:rPr>
                        <a:t>研發總經</a:t>
                      </a:r>
                      <a:r>
                        <a:rPr lang="zh-TW" sz="2000" kern="100" dirty="0" smtClean="0">
                          <a:effectLst/>
                          <a:latin typeface="標楷體" panose="03000509000000000000" pitchFamily="65" charset="-120"/>
                          <a:ea typeface="標楷體" panose="03000509000000000000" pitchFamily="65" charset="-120"/>
                        </a:rPr>
                        <a:t>費</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marL="0" lvl="0" indent="0" algn="just">
                        <a:lnSpc>
                          <a:spcPct val="100000"/>
                        </a:lnSpc>
                        <a:spcAft>
                          <a:spcPts val="0"/>
                        </a:spcAft>
                        <a:buFont typeface="標楷體" panose="03000509000000000000" pitchFamily="65" charset="-120"/>
                        <a:buNone/>
                      </a:pPr>
                      <a:r>
                        <a:rPr lang="zh-TW" altLang="en-US" sz="2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2800" b="1" kern="100" dirty="0" smtClean="0">
                          <a:solidFill>
                            <a:schemeClr val="tx1"/>
                          </a:solidFill>
                          <a:effectLst/>
                          <a:latin typeface="標楷體" panose="03000509000000000000" pitchFamily="65" charset="-120"/>
                          <a:ea typeface="標楷體" panose="03000509000000000000" pitchFamily="65" charset="-120"/>
                        </a:rPr>
                        <a:t>1</a:t>
                      </a:r>
                      <a:r>
                        <a:rPr lang="zh-TW" altLang="en-US" sz="2800" b="1" kern="100" dirty="0" smtClean="0">
                          <a:solidFill>
                            <a:schemeClr val="tx1"/>
                          </a:solidFill>
                          <a:effectLst/>
                          <a:latin typeface="標楷體" panose="03000509000000000000" pitchFamily="65" charset="-120"/>
                          <a:ea typeface="標楷體" panose="03000509000000000000" pitchFamily="65" charset="-120"/>
                        </a:rPr>
                        <a:t>：請依「會計科目及編列原則」編列，並做必要之說明。</a:t>
                      </a:r>
                    </a:p>
                    <a:p>
                      <a:pPr marL="0" lvl="0" indent="0" algn="just">
                        <a:lnSpc>
                          <a:spcPct val="100000"/>
                        </a:lnSpc>
                        <a:spcAft>
                          <a:spcPts val="0"/>
                        </a:spcAft>
                        <a:buFont typeface="標楷體" panose="03000509000000000000" pitchFamily="65" charset="-120"/>
                        <a:buNone/>
                      </a:pPr>
                      <a:r>
                        <a:rPr lang="zh-TW" altLang="en-US" sz="2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2800" b="1" kern="100" dirty="0" smtClean="0">
                          <a:solidFill>
                            <a:schemeClr val="tx1"/>
                          </a:solidFill>
                          <a:effectLst/>
                          <a:latin typeface="標楷體" panose="03000509000000000000" pitchFamily="65" charset="-120"/>
                          <a:ea typeface="標楷體" panose="03000509000000000000" pitchFamily="65" charset="-120"/>
                        </a:rPr>
                        <a:t>2</a:t>
                      </a:r>
                      <a:r>
                        <a:rPr lang="zh-TW" altLang="en-US" sz="2800" b="1" kern="100" dirty="0" smtClean="0">
                          <a:solidFill>
                            <a:schemeClr val="tx1"/>
                          </a:solidFill>
                          <a:effectLst/>
                          <a:latin typeface="標楷體" panose="03000509000000000000" pitchFamily="65" charset="-120"/>
                          <a:ea typeface="標楷體" panose="03000509000000000000" pitchFamily="65" charset="-120"/>
                        </a:rPr>
                        <a:t>：如廠商自行維修設備，則其每年所編列維護費不得超過該設備購入成本之</a:t>
                      </a:r>
                      <a:r>
                        <a:rPr lang="en-US" altLang="zh-TW" sz="2800" b="1" kern="100" dirty="0" smtClean="0">
                          <a:solidFill>
                            <a:schemeClr val="tx1"/>
                          </a:solidFill>
                          <a:effectLst/>
                          <a:latin typeface="標楷體" panose="03000509000000000000" pitchFamily="65" charset="-120"/>
                          <a:ea typeface="標楷體" panose="03000509000000000000" pitchFamily="65" charset="-120"/>
                        </a:rPr>
                        <a:t>5%</a:t>
                      </a:r>
                      <a:r>
                        <a:rPr lang="zh-TW" altLang="en-US" sz="2800" b="1" kern="100" dirty="0" smtClean="0">
                          <a:solidFill>
                            <a:schemeClr val="tx1"/>
                          </a:solidFill>
                          <a:effectLst/>
                          <a:latin typeface="標楷體" panose="03000509000000000000" pitchFamily="65" charset="-120"/>
                          <a:ea typeface="標楷體" panose="03000509000000000000" pitchFamily="65" charset="-120"/>
                        </a:rPr>
                        <a:t>。</a:t>
                      </a:r>
                    </a:p>
                    <a:p>
                      <a:pPr marL="0" lvl="0" indent="0" algn="just">
                        <a:lnSpc>
                          <a:spcPct val="100000"/>
                        </a:lnSpc>
                        <a:spcAft>
                          <a:spcPts val="0"/>
                        </a:spcAft>
                        <a:buFont typeface="標楷體" panose="03000509000000000000" pitchFamily="65" charset="-120"/>
                        <a:buNone/>
                      </a:pPr>
                      <a:r>
                        <a:rPr lang="zh-TW" altLang="en-US" sz="2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2800" b="1" kern="100" dirty="0" smtClean="0">
                          <a:solidFill>
                            <a:schemeClr val="tx1"/>
                          </a:solidFill>
                          <a:effectLst/>
                          <a:latin typeface="標楷體" panose="03000509000000000000" pitchFamily="65" charset="-120"/>
                          <a:ea typeface="標楷體" panose="03000509000000000000" pitchFamily="65" charset="-120"/>
                        </a:rPr>
                        <a:t>3</a:t>
                      </a:r>
                      <a:r>
                        <a:rPr lang="zh-TW" altLang="en-US" sz="2800" b="1" kern="100" dirty="0" smtClean="0">
                          <a:solidFill>
                            <a:schemeClr val="tx1"/>
                          </a:solidFill>
                          <a:effectLst/>
                          <a:latin typeface="標楷體" panose="03000509000000000000" pitchFamily="65" charset="-120"/>
                          <a:ea typeface="標楷體" panose="03000509000000000000" pitchFamily="65" charset="-120"/>
                        </a:rPr>
                        <a:t>：研發設備使用費及維護費二者合計總額最高不超過新台幣</a:t>
                      </a:r>
                      <a:r>
                        <a:rPr lang="en-US" altLang="zh-TW" sz="2800" b="1" kern="100" dirty="0" smtClean="0">
                          <a:solidFill>
                            <a:schemeClr val="tx1"/>
                          </a:solidFill>
                          <a:effectLst/>
                          <a:latin typeface="標楷體" panose="03000509000000000000" pitchFamily="65" charset="-120"/>
                          <a:ea typeface="標楷體" panose="03000509000000000000" pitchFamily="65" charset="-120"/>
                        </a:rPr>
                        <a:t>10</a:t>
                      </a:r>
                      <a:r>
                        <a:rPr lang="zh-TW" altLang="en-US" sz="2800" b="1" kern="100" dirty="0" smtClean="0">
                          <a:solidFill>
                            <a:schemeClr val="tx1"/>
                          </a:solidFill>
                          <a:effectLst/>
                          <a:latin typeface="標楷體" panose="03000509000000000000" pitchFamily="65" charset="-120"/>
                          <a:ea typeface="標楷體" panose="03000509000000000000" pitchFamily="65" charset="-120"/>
                        </a:rPr>
                        <a:t>萬元整。</a:t>
                      </a:r>
                    </a:p>
                    <a:p>
                      <a:pPr marL="0" lvl="0" indent="0" algn="just">
                        <a:lnSpc>
                          <a:spcPct val="100000"/>
                        </a:lnSpc>
                        <a:spcAft>
                          <a:spcPts val="0"/>
                        </a:spcAft>
                        <a:buFont typeface="標楷體" panose="03000509000000000000" pitchFamily="65" charset="-120"/>
                        <a:buNone/>
                      </a:pPr>
                      <a:r>
                        <a:rPr lang="zh-TW" altLang="en-US" sz="2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2800" b="1" kern="100" dirty="0" smtClean="0">
                          <a:solidFill>
                            <a:schemeClr val="tx1"/>
                          </a:solidFill>
                          <a:effectLst/>
                          <a:latin typeface="標楷體" panose="03000509000000000000" pitchFamily="65" charset="-120"/>
                          <a:ea typeface="標楷體" panose="03000509000000000000" pitchFamily="65" charset="-120"/>
                        </a:rPr>
                        <a:t>4</a:t>
                      </a:r>
                      <a:r>
                        <a:rPr lang="zh-TW" altLang="en-US" sz="2800" b="1" kern="100" dirty="0" smtClean="0">
                          <a:solidFill>
                            <a:schemeClr val="tx1"/>
                          </a:solidFill>
                          <a:effectLst/>
                          <a:latin typeface="標楷體" panose="03000509000000000000" pitchFamily="65" charset="-120"/>
                          <a:ea typeface="標楷體" panose="03000509000000000000" pitchFamily="65" charset="-120"/>
                        </a:rPr>
                        <a:t>：委託研究及技術引進合計費用上限得編列至計畫總金額</a:t>
                      </a:r>
                      <a:r>
                        <a:rPr lang="en-US" altLang="zh-TW" sz="2800" b="1" kern="100" dirty="0" smtClean="0">
                          <a:solidFill>
                            <a:schemeClr val="tx1"/>
                          </a:solidFill>
                          <a:effectLst/>
                          <a:latin typeface="標楷體" panose="03000509000000000000" pitchFamily="65" charset="-120"/>
                          <a:ea typeface="標楷體" panose="03000509000000000000" pitchFamily="65" charset="-120"/>
                        </a:rPr>
                        <a:t>50%</a:t>
                      </a:r>
                      <a:r>
                        <a:rPr lang="zh-TW" altLang="en-US" sz="2800" b="1" kern="100" dirty="0" smtClean="0">
                          <a:solidFill>
                            <a:schemeClr val="tx1"/>
                          </a:solidFill>
                          <a:effectLst/>
                          <a:latin typeface="標楷體" panose="03000509000000000000" pitchFamily="65" charset="-120"/>
                          <a:ea typeface="標楷體" panose="03000509000000000000" pitchFamily="65" charset="-120"/>
                        </a:rPr>
                        <a:t>。 </a:t>
                      </a:r>
                    </a:p>
                    <a:p>
                      <a:pPr marL="0" lvl="0" indent="0" algn="just">
                        <a:lnSpc>
                          <a:spcPct val="100000"/>
                        </a:lnSpc>
                        <a:spcAft>
                          <a:spcPts val="0"/>
                        </a:spcAft>
                        <a:buFont typeface="標楷體" panose="03000509000000000000" pitchFamily="65" charset="-120"/>
                        <a:buNone/>
                      </a:pPr>
                      <a:r>
                        <a:rPr lang="zh-TW" altLang="en-US" sz="2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2800" b="1" kern="100" dirty="0" smtClean="0">
                          <a:solidFill>
                            <a:schemeClr val="tx1"/>
                          </a:solidFill>
                          <a:effectLst/>
                          <a:latin typeface="標楷體" panose="03000509000000000000" pitchFamily="65" charset="-120"/>
                          <a:ea typeface="標楷體" panose="03000509000000000000" pitchFamily="65" charset="-120"/>
                        </a:rPr>
                        <a:t>5</a:t>
                      </a:r>
                      <a:r>
                        <a:rPr lang="zh-TW" altLang="en-US" sz="2800" b="1" kern="100" dirty="0" smtClean="0">
                          <a:solidFill>
                            <a:schemeClr val="tx1"/>
                          </a:solidFill>
                          <a:effectLst/>
                          <a:latin typeface="標楷體" panose="03000509000000000000" pitchFamily="65" charset="-120"/>
                          <a:ea typeface="標楷體" panose="03000509000000000000" pitchFamily="65" charset="-120"/>
                        </a:rPr>
                        <a:t>：各會計科目自籌款皆須</a:t>
                      </a:r>
                      <a:r>
                        <a:rPr lang="zh-TW" altLang="en-US" sz="2800" b="1" kern="100" dirty="0" smtClean="0">
                          <a:solidFill>
                            <a:srgbClr val="FF0000"/>
                          </a:solidFill>
                          <a:effectLst/>
                          <a:latin typeface="標楷體" panose="03000509000000000000" pitchFamily="65" charset="-120"/>
                          <a:ea typeface="標楷體" panose="03000509000000000000" pitchFamily="65" charset="-120"/>
                        </a:rPr>
                        <a:t>大於</a:t>
                      </a:r>
                      <a:r>
                        <a:rPr lang="zh-TW" altLang="en-US" sz="2800" b="1" kern="100" dirty="0" smtClean="0">
                          <a:solidFill>
                            <a:schemeClr val="tx1"/>
                          </a:solidFill>
                          <a:effectLst/>
                          <a:latin typeface="標楷體" panose="03000509000000000000" pitchFamily="65" charset="-120"/>
                          <a:ea typeface="標楷體" panose="03000509000000000000" pitchFamily="65" charset="-120"/>
                        </a:rPr>
                        <a:t>屏東縣政府補助款。</a:t>
                      </a:r>
                    </a:p>
                    <a:p>
                      <a:pPr marL="0" lvl="0" indent="0" algn="just">
                        <a:lnSpc>
                          <a:spcPct val="100000"/>
                        </a:lnSpc>
                        <a:spcAft>
                          <a:spcPts val="0"/>
                        </a:spcAft>
                        <a:buFont typeface="標楷體" panose="03000509000000000000" pitchFamily="65" charset="-120"/>
                        <a:buNone/>
                      </a:pPr>
                      <a:endParaRPr lang="zh-TW" altLang="en-US" sz="1800" b="1" kern="100" dirty="0" smtClean="0">
                        <a:solidFill>
                          <a:schemeClr val="tx1"/>
                        </a:solidFill>
                        <a:effectLst/>
                        <a:latin typeface="標楷體" panose="03000509000000000000" pitchFamily="65" charset="-120"/>
                        <a:ea typeface="標楷體" panose="03000509000000000000" pitchFamily="65" charset="-120"/>
                      </a:endParaRPr>
                    </a:p>
                  </a:txBody>
                  <a:tcPr marL="31380" marR="31380" marT="0" marB="0" anchor="ctr"/>
                </a:tc>
              </a:tr>
            </a:tbl>
          </a:graphicData>
        </a:graphic>
      </p:graphicFrame>
      <p:grpSp>
        <p:nvGrpSpPr>
          <p:cNvPr id="6" name="群組 5"/>
          <p:cNvGrpSpPr/>
          <p:nvPr/>
        </p:nvGrpSpPr>
        <p:grpSpPr>
          <a:xfrm>
            <a:off x="444844" y="963826"/>
            <a:ext cx="2405449" cy="518985"/>
            <a:chOff x="444844" y="963826"/>
            <a:chExt cx="2405449" cy="518985"/>
          </a:xfrm>
        </p:grpSpPr>
        <p:sp>
          <p:nvSpPr>
            <p:cNvPr id="7" name="五邊形 6"/>
            <p:cNvSpPr/>
            <p:nvPr/>
          </p:nvSpPr>
          <p:spPr>
            <a:xfrm>
              <a:off x="1301579" y="963827"/>
              <a:ext cx="1548714" cy="518984"/>
            </a:xfrm>
            <a:prstGeom prst="homePlat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研發經費</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流程圖: 預設處理作業 7"/>
            <p:cNvSpPr/>
            <p:nvPr/>
          </p:nvSpPr>
          <p:spPr>
            <a:xfrm>
              <a:off x="444844" y="963826"/>
              <a:ext cx="799070" cy="518985"/>
            </a:xfrm>
            <a:prstGeom prst="flowChartPredefinedProcess">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868226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3073</TotalTime>
  <Words>4664</Words>
  <Application>Microsoft Office PowerPoint</Application>
  <PresentationFormat>自訂</PresentationFormat>
  <Paragraphs>268</Paragraphs>
  <Slides>22</Slides>
  <Notes>0</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Office 佈景主題</vt:lpstr>
      <vt:lpstr>投影片 1</vt:lpstr>
      <vt:lpstr>簡報大綱</vt:lpstr>
      <vt:lpstr>一、計畫申請(一)</vt:lpstr>
      <vt:lpstr>一、計畫申請(二)</vt:lpstr>
      <vt:lpstr>一、計畫申請(三)</vt:lpstr>
      <vt:lpstr>二、計畫撰寫說明</vt:lpstr>
      <vt:lpstr>三、計畫期程及編列原則(一)</vt:lpstr>
      <vt:lpstr>三、計畫期程及編列原則(一)</vt:lpstr>
      <vt:lpstr>三、計畫期程及編列原則(一)</vt:lpstr>
      <vt:lpstr>三、計畫期程及編列原則(二)</vt:lpstr>
      <vt:lpstr>三、計畫期程及編列原則(三)</vt:lpstr>
      <vt:lpstr>三、計畫期程及編列原則(四)</vt:lpstr>
      <vt:lpstr>三、計畫期程及編列原則(五)</vt:lpstr>
      <vt:lpstr>四、計畫審查作業流程</vt:lpstr>
      <vt:lpstr>五、計畫簽約與執行(一)</vt:lpstr>
      <vt:lpstr>五、計畫簽約與執行(二)</vt:lpstr>
      <vt:lpstr>投影片 17</vt:lpstr>
      <vt:lpstr>投影片 18</vt:lpstr>
      <vt:lpstr>六、其他原則與注意事項(三)</vt:lpstr>
      <vt:lpstr>六、其他原則與注意事項(四)</vt:lpstr>
      <vt:lpstr>七、收件及服務窗口</vt:lpstr>
      <vt:lpstr>簡報結束 謝謝指教</vt:lpstr>
    </vt:vector>
  </TitlesOfParts>
  <Company>CYHG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王學謙</dc:creator>
  <cp:lastModifiedBy>yuhou</cp:lastModifiedBy>
  <cp:revision>297</cp:revision>
  <cp:lastPrinted>2016-03-22T00:59:29Z</cp:lastPrinted>
  <dcterms:created xsi:type="dcterms:W3CDTF">2015-04-02T06:11:23Z</dcterms:created>
  <dcterms:modified xsi:type="dcterms:W3CDTF">2019-04-16T07:03:20Z</dcterms:modified>
</cp:coreProperties>
</file>